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77" r:id="rId3"/>
    <p:sldId id="300" r:id="rId4"/>
    <p:sldId id="266" r:id="rId5"/>
    <p:sldId id="273" r:id="rId6"/>
    <p:sldId id="293" r:id="rId7"/>
    <p:sldId id="283" r:id="rId8"/>
    <p:sldId id="295" r:id="rId9"/>
    <p:sldId id="276" r:id="rId10"/>
    <p:sldId id="257" r:id="rId11"/>
    <p:sldId id="261" r:id="rId12"/>
    <p:sldId id="297" r:id="rId13"/>
    <p:sldId id="270" r:id="rId14"/>
    <p:sldId id="304" r:id="rId15"/>
    <p:sldId id="298" r:id="rId16"/>
    <p:sldId id="259" r:id="rId17"/>
    <p:sldId id="299" r:id="rId18"/>
    <p:sldId id="294" r:id="rId19"/>
    <p:sldId id="296" r:id="rId20"/>
    <p:sldId id="260" r:id="rId21"/>
    <p:sldId id="274" r:id="rId22"/>
    <p:sldId id="301" r:id="rId23"/>
    <p:sldId id="268" r:id="rId24"/>
    <p:sldId id="265" r:id="rId25"/>
    <p:sldId id="275" r:id="rId26"/>
    <p:sldId id="306" r:id="rId27"/>
    <p:sldId id="263" r:id="rId28"/>
    <p:sldId id="269" r:id="rId29"/>
    <p:sldId id="302" r:id="rId30"/>
    <p:sldId id="280" r:id="rId31"/>
    <p:sldId id="264" r:id="rId32"/>
    <p:sldId id="305" r:id="rId33"/>
    <p:sldId id="278" r:id="rId34"/>
    <p:sldId id="258" r:id="rId35"/>
    <p:sldId id="262" r:id="rId36"/>
    <p:sldId id="272" r:id="rId37"/>
    <p:sldId id="303" r:id="rId38"/>
    <p:sldId id="271" r:id="rId39"/>
    <p:sldId id="279" r:id="rId40"/>
  </p:sldIdLst>
  <p:sldSz cx="12192000" cy="6858000"/>
  <p:notesSz cx="6881813" cy="100028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5" autoAdjust="0"/>
    <p:restoredTop sz="86379" autoAdjust="0"/>
  </p:normalViewPr>
  <p:slideViewPr>
    <p:cSldViewPr snapToGrid="0">
      <p:cViewPr varScale="1">
        <p:scale>
          <a:sx n="66" d="100"/>
          <a:sy n="66" d="100"/>
        </p:scale>
        <p:origin x="-132" y="-7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8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es-ES"/>
          </a:p>
        </p:txBody>
      </p:sp>
      <p:sp>
        <p:nvSpPr>
          <p:cNvPr id="3" name="2 Marcador de fecha"/>
          <p:cNvSpPr>
            <a:spLocks noGrp="1"/>
          </p:cNvSpPr>
          <p:nvPr>
            <p:ph type="dt" sz="quarter" idx="1"/>
          </p:nvPr>
        </p:nvSpPr>
        <p:spPr>
          <a:xfrm>
            <a:off x="3898102" y="0"/>
            <a:ext cx="2982119" cy="500142"/>
          </a:xfrm>
          <a:prstGeom prst="rect">
            <a:avLst/>
          </a:prstGeom>
        </p:spPr>
        <p:txBody>
          <a:bodyPr vert="horz" lIns="96478" tIns="48239" rIns="96478" bIns="48239" rtlCol="0"/>
          <a:lstStyle>
            <a:lvl1pPr algn="r">
              <a:defRPr sz="1300"/>
            </a:lvl1pPr>
          </a:lstStyle>
          <a:p>
            <a:fld id="{5D819C87-D6AB-4392-AC15-69E135CAA8A1}" type="datetimeFigureOut">
              <a:rPr lang="es-ES" smtClean="0"/>
              <a:pPr/>
              <a:t>01/03/2016</a:t>
            </a:fld>
            <a:endParaRPr lang="es-ES"/>
          </a:p>
        </p:txBody>
      </p:sp>
      <p:sp>
        <p:nvSpPr>
          <p:cNvPr id="4" name="3 Marcador de pie de página"/>
          <p:cNvSpPr>
            <a:spLocks noGrp="1"/>
          </p:cNvSpPr>
          <p:nvPr>
            <p:ph type="ftr" sz="quarter" idx="2"/>
          </p:nvPr>
        </p:nvSpPr>
        <p:spPr>
          <a:xfrm>
            <a:off x="0" y="9500960"/>
            <a:ext cx="2982119" cy="500142"/>
          </a:xfrm>
          <a:prstGeom prst="rect">
            <a:avLst/>
          </a:prstGeom>
        </p:spPr>
        <p:txBody>
          <a:bodyPr vert="horz" lIns="96478" tIns="48239" rIns="96478" bIns="48239"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3898102" y="9500960"/>
            <a:ext cx="2982119" cy="500142"/>
          </a:xfrm>
          <a:prstGeom prst="rect">
            <a:avLst/>
          </a:prstGeom>
        </p:spPr>
        <p:txBody>
          <a:bodyPr vert="horz" lIns="96478" tIns="48239" rIns="96478" bIns="48239" rtlCol="0" anchor="b"/>
          <a:lstStyle>
            <a:lvl1pPr algn="r">
              <a:defRPr sz="1300"/>
            </a:lvl1pPr>
          </a:lstStyle>
          <a:p>
            <a:fld id="{2EB78CE3-3958-4C99-B758-B764046B4C5F}" type="slidenum">
              <a:rPr lang="es-ES" smtClean="0"/>
              <a:pPr/>
              <a:t>‹Nº›</a:t>
            </a:fld>
            <a:endParaRPr lang="es-ES"/>
          </a:p>
        </p:txBody>
      </p:sp>
    </p:spTree>
    <p:extLst>
      <p:ext uri="{BB962C8B-B14F-4D97-AF65-F5344CB8AC3E}">
        <p14:creationId xmlns="" xmlns:p14="http://schemas.microsoft.com/office/powerpoint/2010/main" val="2128706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s-ES"/>
          </a:p>
        </p:txBody>
      </p:sp>
      <p:sp>
        <p:nvSpPr>
          <p:cNvPr id="3" name="Marcador de fecha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F3FE7C39-4F31-450B-80D5-806A3BE0D462}" type="datetimeFigureOut">
              <a:rPr lang="es-ES" smtClean="0"/>
              <a:pPr/>
              <a:t>01/03/2016</a:t>
            </a:fld>
            <a:endParaRPr lang="es-ES"/>
          </a:p>
        </p:txBody>
      </p:sp>
      <p:sp>
        <p:nvSpPr>
          <p:cNvPr id="4" name="Marcador de imagen de diapositiva 3"/>
          <p:cNvSpPr>
            <a:spLocks noGrp="1" noRot="1" noChangeAspect="1"/>
          </p:cNvSpPr>
          <p:nvPr>
            <p:ph type="sldImg" idx="2"/>
          </p:nvPr>
        </p:nvSpPr>
        <p:spPr>
          <a:xfrm>
            <a:off x="442913" y="1250950"/>
            <a:ext cx="5997575" cy="3375025"/>
          </a:xfrm>
          <a:prstGeom prst="rect">
            <a:avLst/>
          </a:prstGeom>
          <a:noFill/>
          <a:ln w="12700">
            <a:solidFill>
              <a:prstClr val="black"/>
            </a:solidFill>
          </a:ln>
        </p:spPr>
        <p:txBody>
          <a:bodyPr vert="horz" lIns="96478" tIns="48239" rIns="96478" bIns="48239" rtlCol="0" anchor="ctr"/>
          <a:lstStyle/>
          <a:p>
            <a:endParaRPr lang="es-ES"/>
          </a:p>
        </p:txBody>
      </p:sp>
      <p:sp>
        <p:nvSpPr>
          <p:cNvPr id="5" name="Marcador de notas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770A7665-8DA6-43D8-B5C4-B36F7C65B185}" type="slidenum">
              <a:rPr lang="es-ES" smtClean="0"/>
              <a:pPr/>
              <a:t>‹Nº›</a:t>
            </a:fld>
            <a:endParaRPr lang="es-ES"/>
          </a:p>
        </p:txBody>
      </p:sp>
    </p:spTree>
    <p:extLst>
      <p:ext uri="{BB962C8B-B14F-4D97-AF65-F5344CB8AC3E}">
        <p14:creationId xmlns="" xmlns:p14="http://schemas.microsoft.com/office/powerpoint/2010/main" val="296358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41196" indent="-241196">
              <a:buAutoNum type="arabicParenR"/>
            </a:pPr>
            <a:r>
              <a:rPr lang="es-ES" dirty="0" smtClean="0"/>
              <a:t>Treinta años con una relación “normal” con la IF y 10 últimos años, sin relación alguna. </a:t>
            </a:r>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2</a:t>
            </a:fld>
            <a:endParaRPr lang="es-ES"/>
          </a:p>
        </p:txBody>
      </p:sp>
    </p:spTree>
    <p:extLst>
      <p:ext uri="{BB962C8B-B14F-4D97-AF65-F5344CB8AC3E}">
        <p14:creationId xmlns="" xmlns:p14="http://schemas.microsoft.com/office/powerpoint/2010/main" val="95654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Pérdida</a:t>
            </a:r>
            <a:r>
              <a:rPr lang="es-ES" baseline="0" dirty="0" smtClean="0"/>
              <a:t> de poder adquisitivo: Cómo vivían los staff de </a:t>
            </a:r>
            <a:r>
              <a:rPr lang="es-ES" baseline="0" dirty="0" err="1" smtClean="0"/>
              <a:t>Valdecilla</a:t>
            </a:r>
            <a:endParaRPr lang="es-ES" dirty="0" smtClean="0"/>
          </a:p>
          <a:p>
            <a:r>
              <a:rPr lang="es-ES" dirty="0" smtClean="0"/>
              <a:t>Vital-</a:t>
            </a:r>
            <a:r>
              <a:rPr lang="es-ES" dirty="0" err="1" smtClean="0"/>
              <a:t>Dent</a:t>
            </a:r>
            <a:r>
              <a:rPr lang="es-ES" dirty="0" smtClean="0"/>
              <a:t> en España</a:t>
            </a:r>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18</a:t>
            </a:fld>
            <a:endParaRPr lang="es-ES"/>
          </a:p>
        </p:txBody>
      </p:sp>
    </p:spTree>
    <p:extLst>
      <p:ext uri="{BB962C8B-B14F-4D97-AF65-F5344CB8AC3E}">
        <p14:creationId xmlns="" xmlns:p14="http://schemas.microsoft.com/office/powerpoint/2010/main" val="504770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Libro que les recomiendo </a:t>
            </a:r>
            <a:r>
              <a:rPr lang="es-ES" smtClean="0"/>
              <a:t>que compren</a:t>
            </a:r>
            <a:endParaRPr lang="es-ES" dirty="0"/>
          </a:p>
        </p:txBody>
      </p:sp>
      <p:sp>
        <p:nvSpPr>
          <p:cNvPr id="4" name="Marcador de número de diapositiva 3"/>
          <p:cNvSpPr>
            <a:spLocks noGrp="1"/>
          </p:cNvSpPr>
          <p:nvPr>
            <p:ph type="sldNum" sz="quarter" idx="10"/>
          </p:nvPr>
        </p:nvSpPr>
        <p:spPr/>
        <p:txBody>
          <a:bodyPr/>
          <a:lstStyle/>
          <a:p>
            <a:fld id="{770A7665-8DA6-43D8-B5C4-B36F7C65B185}" type="slidenum">
              <a:rPr lang="es-ES" smtClean="0"/>
              <a:pPr/>
              <a:t>23</a:t>
            </a:fld>
            <a:endParaRPr lang="es-ES"/>
          </a:p>
        </p:txBody>
      </p:sp>
    </p:spTree>
    <p:extLst>
      <p:ext uri="{BB962C8B-B14F-4D97-AF65-F5344CB8AC3E}">
        <p14:creationId xmlns="" xmlns:p14="http://schemas.microsoft.com/office/powerpoint/2010/main" val="342800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Farmacia cercana al Centro de Salud, lo que me decía la farmacéutica…</a:t>
            </a:r>
            <a:endParaRPr lang="es-ES" dirty="0"/>
          </a:p>
        </p:txBody>
      </p:sp>
      <p:sp>
        <p:nvSpPr>
          <p:cNvPr id="4" name="Marcador de número de diapositiva 3"/>
          <p:cNvSpPr>
            <a:spLocks noGrp="1"/>
          </p:cNvSpPr>
          <p:nvPr>
            <p:ph type="sldNum" sz="quarter" idx="10"/>
          </p:nvPr>
        </p:nvSpPr>
        <p:spPr/>
        <p:txBody>
          <a:bodyPr/>
          <a:lstStyle/>
          <a:p>
            <a:fld id="{770A7665-8DA6-43D8-B5C4-B36F7C65B185}" type="slidenum">
              <a:rPr lang="es-ES" smtClean="0"/>
              <a:pPr/>
              <a:t>24</a:t>
            </a:fld>
            <a:endParaRPr lang="es-ES"/>
          </a:p>
        </p:txBody>
      </p:sp>
    </p:spTree>
    <p:extLst>
      <p:ext uri="{BB962C8B-B14F-4D97-AF65-F5344CB8AC3E}">
        <p14:creationId xmlns="" xmlns:p14="http://schemas.microsoft.com/office/powerpoint/2010/main" val="86791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27</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70A7665-8DA6-43D8-B5C4-B36F7C65B185}" type="slidenum">
              <a:rPr lang="es-ES" smtClean="0"/>
              <a:pPr/>
              <a:t>29</a:t>
            </a:fld>
            <a:endParaRPr lang="es-ES"/>
          </a:p>
        </p:txBody>
      </p:sp>
    </p:spTree>
    <p:extLst>
      <p:ext uri="{BB962C8B-B14F-4D97-AF65-F5344CB8AC3E}">
        <p14:creationId xmlns="" xmlns:p14="http://schemas.microsoft.com/office/powerpoint/2010/main" val="332199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Conocen a alguien mayor de 60 años que no esté tomando una pastilla para el colesterol, un omeprazol, una aspirina, un un tranquilizante</a:t>
            </a:r>
            <a:r>
              <a:rPr lang="es-ES" baseline="0" dirty="0" smtClean="0"/>
              <a:t> o para dormir o para la próstata…  o un spray con cortisona (creo que esta es una de las razones por la que en España hay tantos gordos. Creo que nunca he recomendado un spray de cortisona a los pacientes con COPD porque aunque las directrices creadas por líderes de opinión de nuestras sociedades se dice que hay que recomendarlos a pacientes con obstrucción severa con muchas agudizaciones, ahora ya se les recomienda a todos. Y eso es dinero que el ciudadano tiene que pagar también con sus impuestos.</a:t>
            </a:r>
            <a:endParaRPr lang="es-ES" dirty="0"/>
          </a:p>
        </p:txBody>
      </p:sp>
      <p:sp>
        <p:nvSpPr>
          <p:cNvPr id="4" name="Marcador de número de diapositiva 3"/>
          <p:cNvSpPr>
            <a:spLocks noGrp="1"/>
          </p:cNvSpPr>
          <p:nvPr>
            <p:ph type="sldNum" sz="quarter" idx="10"/>
          </p:nvPr>
        </p:nvSpPr>
        <p:spPr/>
        <p:txBody>
          <a:bodyPr/>
          <a:lstStyle/>
          <a:p>
            <a:fld id="{770A7665-8DA6-43D8-B5C4-B36F7C65B185}" type="slidenum">
              <a:rPr lang="es-ES" smtClean="0"/>
              <a:pPr/>
              <a:t>30</a:t>
            </a:fld>
            <a:endParaRPr lang="es-ES"/>
          </a:p>
        </p:txBody>
      </p:sp>
    </p:spTree>
    <p:extLst>
      <p:ext uri="{BB962C8B-B14F-4D97-AF65-F5344CB8AC3E}">
        <p14:creationId xmlns="" xmlns:p14="http://schemas.microsoft.com/office/powerpoint/2010/main" val="48708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70A7665-8DA6-43D8-B5C4-B36F7C65B185}" type="slidenum">
              <a:rPr lang="es-ES" smtClean="0"/>
              <a:pPr/>
              <a:t>36</a:t>
            </a:fld>
            <a:endParaRPr lang="es-ES"/>
          </a:p>
        </p:txBody>
      </p:sp>
    </p:spTree>
    <p:extLst>
      <p:ext uri="{BB962C8B-B14F-4D97-AF65-F5344CB8AC3E}">
        <p14:creationId xmlns="" xmlns:p14="http://schemas.microsoft.com/office/powerpoint/2010/main" val="3354522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41196" indent="-241196">
              <a:buAutoNum type="arabicParenR"/>
            </a:pPr>
            <a:r>
              <a:rPr lang="es-ES" dirty="0" smtClean="0"/>
              <a:t>Treinta años con una relación “normal” con la IF y 10 últimos años, sin relación alguna. </a:t>
            </a:r>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37</a:t>
            </a:fld>
            <a:endParaRPr lang="es-ES"/>
          </a:p>
        </p:txBody>
      </p:sp>
    </p:spTree>
    <p:extLst>
      <p:ext uri="{BB962C8B-B14F-4D97-AF65-F5344CB8AC3E}">
        <p14:creationId xmlns="" xmlns:p14="http://schemas.microsoft.com/office/powerpoint/2010/main" val="3851735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39</a:t>
            </a:fld>
            <a:endParaRPr lang="es-ES"/>
          </a:p>
        </p:txBody>
      </p:sp>
    </p:spTree>
    <p:extLst>
      <p:ext uri="{BB962C8B-B14F-4D97-AF65-F5344CB8AC3E}">
        <p14:creationId xmlns="" xmlns:p14="http://schemas.microsoft.com/office/powerpoint/2010/main" val="179611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41196" indent="-241196">
              <a:buAutoNum type="arabicParenR"/>
            </a:pPr>
            <a:r>
              <a:rPr lang="es-ES" dirty="0" smtClean="0"/>
              <a:t>Maletín y revistas al finalizar la carrera</a:t>
            </a:r>
          </a:p>
          <a:p>
            <a:pPr marL="241196" indent="-241196">
              <a:buAutoNum type="arabicParenR"/>
            </a:pPr>
            <a:r>
              <a:rPr lang="es-ES" dirty="0" smtClean="0"/>
              <a:t>Hospital</a:t>
            </a:r>
            <a:r>
              <a:rPr lang="es-ES" baseline="0" dirty="0" smtClean="0"/>
              <a:t> de Ponferrada (León)</a:t>
            </a:r>
          </a:p>
          <a:p>
            <a:pPr marL="241196" indent="-241196">
              <a:buAutoNum type="arabicParenR"/>
            </a:pPr>
            <a:r>
              <a:rPr lang="es-ES" baseline="0" dirty="0" err="1" smtClean="0"/>
              <a:t>Valdecilla</a:t>
            </a:r>
            <a:r>
              <a:rPr lang="es-ES" baseline="0" dirty="0" smtClean="0"/>
              <a:t> (Santander)</a:t>
            </a:r>
          </a:p>
          <a:p>
            <a:pPr marL="241196" indent="-241196">
              <a:buAutoNum type="arabicParenR"/>
            </a:pPr>
            <a:r>
              <a:rPr lang="es-ES" baseline="0" dirty="0" smtClean="0"/>
              <a:t>Orense…. Relación total con las CF. Cómo siempre quería elegir ellos a los conferenciantes.. Dr. </a:t>
            </a:r>
            <a:r>
              <a:rPr lang="es-ES" baseline="0" dirty="0" err="1" smtClean="0"/>
              <a:t>Celli</a:t>
            </a:r>
            <a:r>
              <a:rPr lang="es-ES" baseline="0" dirty="0" smtClean="0"/>
              <a:t> de Boston.</a:t>
            </a:r>
          </a:p>
          <a:p>
            <a:pPr marL="241196" indent="-241196">
              <a:buAutoNum type="arabicParenR"/>
            </a:pPr>
            <a:r>
              <a:rPr lang="es-ES" baseline="0" dirty="0" smtClean="0"/>
              <a:t>Ahora más de 10 años sin relación alguna con la IF…</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770A7665-8DA6-43D8-B5C4-B36F7C65B185}" type="slidenum">
              <a:rPr lang="es-ES" smtClean="0"/>
              <a:pPr/>
              <a:t>3</a:t>
            </a:fld>
            <a:endParaRPr lang="es-ES"/>
          </a:p>
        </p:txBody>
      </p:sp>
    </p:spTree>
    <p:extLst>
      <p:ext uri="{BB962C8B-B14F-4D97-AF65-F5344CB8AC3E}">
        <p14:creationId xmlns="" xmlns:p14="http://schemas.microsoft.com/office/powerpoint/2010/main" val="126989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7</a:t>
            </a:fld>
            <a:endParaRPr lang="es-ES"/>
          </a:p>
        </p:txBody>
      </p:sp>
    </p:spTree>
    <p:extLst>
      <p:ext uri="{BB962C8B-B14F-4D97-AF65-F5344CB8AC3E}">
        <p14:creationId xmlns="" xmlns:p14="http://schemas.microsoft.com/office/powerpoint/2010/main" val="341024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Decir que no tengo nada contra los visitadores médicos… Ellos</a:t>
            </a:r>
            <a:r>
              <a:rPr lang="es-ES" baseline="0" dirty="0" smtClean="0"/>
              <a:t> se ganan el pan haciendo lo que le dicen sus jefes. Incluso es posible que algunos crean que las compañías farmacéuticas para las que trabajan son honradas. Ellos conocen bien nuestras debilidades. A veces les falta discreción. Recuerdo lo que me contaba uno de un médico famoso: antes le pagábamos congresos con vacaciones en Brasil ahora se conforma con una radio </a:t>
            </a:r>
            <a:r>
              <a:rPr lang="es-ES" baseline="0" dirty="0" err="1" smtClean="0"/>
              <a:t>cassette</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8</a:t>
            </a:fld>
            <a:endParaRPr lang="es-ES"/>
          </a:p>
        </p:txBody>
      </p:sp>
    </p:spTree>
    <p:extLst>
      <p:ext uri="{BB962C8B-B14F-4D97-AF65-F5344CB8AC3E}">
        <p14:creationId xmlns="" xmlns:p14="http://schemas.microsoft.com/office/powerpoint/2010/main" val="341024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 la mayoría</a:t>
            </a:r>
            <a:r>
              <a:rPr lang="es-ES" baseline="0" dirty="0" smtClean="0"/>
              <a:t> de los congresos son las CF las que eligen a los conferenciantes…</a:t>
            </a:r>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12</a:t>
            </a:fld>
            <a:endParaRPr lang="es-ES"/>
          </a:p>
        </p:txBody>
      </p:sp>
    </p:spTree>
    <p:extLst>
      <p:ext uri="{BB962C8B-B14F-4D97-AF65-F5344CB8AC3E}">
        <p14:creationId xmlns="" xmlns:p14="http://schemas.microsoft.com/office/powerpoint/2010/main" val="341024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Cuando eres joven y te dicen</a:t>
            </a:r>
            <a:r>
              <a:rPr lang="es-ES" baseline="0" dirty="0" smtClean="0"/>
              <a:t> que eres el líder de opinión de tu zona de influencia se te hincha un poco el pecho, sobre todo si eres inocente y te crees lo que te dicen… Recuerdo cuando ejercía de jefe de servicio y un laboratorio importante me propuso la </a:t>
            </a:r>
            <a:r>
              <a:rPr lang="es-ES" baseline="0" dirty="0" err="1" smtClean="0"/>
              <a:t>fidelización</a:t>
            </a:r>
            <a:r>
              <a:rPr lang="es-ES" baseline="0" dirty="0" smtClean="0"/>
              <a:t> a su laboratorio… No comprendieron que les dijese que no. Si hubiese aceptado probablemente hubiese sido invitado a más reuniones de Oporto como esta, que tanto me gustan, porque aunque soy un mal comunicador al darme el laboratorio más oportunidades acabaría aprendiendo y la fidelización es que te consiguen participaciones… </a:t>
            </a:r>
            <a:r>
              <a:rPr lang="es-ES" b="1" baseline="0" dirty="0" smtClean="0"/>
              <a:t>Neumonía de la comunidad. Corticoides inhalados en la EPOC.</a:t>
            </a:r>
            <a:endParaRPr lang="es-ES" b="1"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13</a:t>
            </a:fld>
            <a:endParaRPr lang="es-ES"/>
          </a:p>
        </p:txBody>
      </p:sp>
    </p:spTree>
    <p:extLst>
      <p:ext uri="{BB962C8B-B14F-4D97-AF65-F5344CB8AC3E}">
        <p14:creationId xmlns="" xmlns:p14="http://schemas.microsoft.com/office/powerpoint/2010/main" val="361905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15</a:t>
            </a:fld>
            <a:endParaRPr lang="es-ES"/>
          </a:p>
        </p:txBody>
      </p:sp>
    </p:spTree>
    <p:extLst>
      <p:ext uri="{BB962C8B-B14F-4D97-AF65-F5344CB8AC3E}">
        <p14:creationId xmlns="" xmlns:p14="http://schemas.microsoft.com/office/powerpoint/2010/main" val="3410245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Recuerdo las</a:t>
            </a:r>
            <a:r>
              <a:rPr lang="es-ES" baseline="0" dirty="0" smtClean="0"/>
              <a:t> charlas de formación de los médicos a las 5 horas de la mañana en hoteles de cinco estrellas en USA. Con aquellos desayunos que te ofrecen como no vas a creerte lo que te dicen aquellos comunicadores que además de desayuno se llevan unos miles de dólares por la charla.</a:t>
            </a:r>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16</a:t>
            </a:fld>
            <a:endParaRPr lang="es-ES"/>
          </a:p>
        </p:txBody>
      </p:sp>
    </p:spTree>
    <p:extLst>
      <p:ext uri="{BB962C8B-B14F-4D97-AF65-F5344CB8AC3E}">
        <p14:creationId xmlns="" xmlns:p14="http://schemas.microsoft.com/office/powerpoint/2010/main" val="390460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70A7665-8DA6-43D8-B5C4-B36F7C65B185}" type="slidenum">
              <a:rPr lang="es-ES" smtClean="0"/>
              <a:pPr/>
              <a:t>17</a:t>
            </a:fld>
            <a:endParaRPr lang="es-ES"/>
          </a:p>
        </p:txBody>
      </p:sp>
    </p:spTree>
    <p:extLst>
      <p:ext uri="{BB962C8B-B14F-4D97-AF65-F5344CB8AC3E}">
        <p14:creationId xmlns="" xmlns:p14="http://schemas.microsoft.com/office/powerpoint/2010/main" val="341024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19948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62430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264832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149222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69366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284648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212694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2701053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268214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310125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8B031D1-C99A-41D7-BAAC-516152FB7D48}" type="datetimeFigureOut">
              <a:rPr lang="es-ES" smtClean="0"/>
              <a:pPr/>
              <a:t>01/03/2016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165705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031D1-C99A-41D7-BAAC-516152FB7D48}" type="datetimeFigureOut">
              <a:rPr lang="es-ES" smtClean="0"/>
              <a:pPr/>
              <a:t>01/03/2016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20139-16EA-483A-B605-89F1CB136013}" type="slidenum">
              <a:rPr lang="es-ES" smtClean="0"/>
              <a:pPr/>
              <a:t>‹Nº›</a:t>
            </a:fld>
            <a:endParaRPr lang="es-ES"/>
          </a:p>
        </p:txBody>
      </p:sp>
    </p:spTree>
    <p:extLst>
      <p:ext uri="{BB962C8B-B14F-4D97-AF65-F5344CB8AC3E}">
        <p14:creationId xmlns="" xmlns:p14="http://schemas.microsoft.com/office/powerpoint/2010/main" val="2284447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amazon.es/s/ref=dp_byline_sr_book_1?ie=UTF8&amp;field-author=Federico+Relimpio+Astolfi&amp;search-alias=stripbook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es/url?sa=i&amp;rct=j&amp;q=&amp;source=imgres&amp;cd=&amp;cad=rja&amp;uact=8&amp;ved=0ahUKEwiKs-rhwp3LAhUErxoKHW4jCtgQjRwIBw&amp;url=https://en.wikipedia.org/wiki/William_Osler&amp;psig=AFQjCNF0wOGjOgdw6rTkgv1RTSJetA-Q-Q&amp;ust=145685414914008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49828" y="3323772"/>
            <a:ext cx="9419771" cy="2784249"/>
          </a:xfrm>
        </p:spPr>
        <p:txBody>
          <a:bodyPr>
            <a:normAutofit fontScale="90000"/>
          </a:bodyPr>
          <a:lstStyle/>
          <a:p>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Relación de los médicos con la industria farmacéutica</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3600" b="1" dirty="0" smtClean="0">
                <a:latin typeface="Bookman Old Style" panose="02050604050505020204" pitchFamily="18" charset="0"/>
              </a:rPr>
              <a:t>XXIII </a:t>
            </a:r>
            <a:r>
              <a:rPr lang="es-ES" sz="3600" b="1" dirty="0" err="1" smtClean="0">
                <a:latin typeface="Bookman Old Style" panose="02050604050505020204" pitchFamily="18" charset="0"/>
              </a:rPr>
              <a:t>Congresso</a:t>
            </a:r>
            <a:r>
              <a:rPr lang="es-ES" sz="3600" b="1" dirty="0" smtClean="0">
                <a:latin typeface="Bookman Old Style" panose="02050604050505020204" pitchFamily="18" charset="0"/>
              </a:rPr>
              <a:t> de Pneumologia do Norte e XXXI Jornadas Galaico-</a:t>
            </a:r>
            <a:r>
              <a:rPr lang="es-ES" sz="3600" b="1" dirty="0" err="1" smtClean="0">
                <a:latin typeface="Bookman Old Style" panose="02050604050505020204" pitchFamily="18" charset="0"/>
              </a:rPr>
              <a:t>Durienses</a:t>
            </a:r>
            <a:r>
              <a:rPr lang="es-ES" sz="3600" b="1" dirty="0" smtClean="0">
                <a:latin typeface="Bookman Old Style" panose="02050604050505020204" pitchFamily="18" charset="0"/>
              </a:rPr>
              <a:t> </a:t>
            </a:r>
            <a:br>
              <a:rPr lang="es-ES" sz="3600" b="1" dirty="0" smtClean="0">
                <a:latin typeface="Bookman Old Style" panose="02050604050505020204" pitchFamily="18" charset="0"/>
              </a:rPr>
            </a:br>
            <a:r>
              <a:rPr lang="es-ES" sz="3600" b="1" dirty="0" smtClean="0">
                <a:latin typeface="Bookman Old Style" panose="02050604050505020204" pitchFamily="18" charset="0"/>
              </a:rPr>
              <a:t>2-4 </a:t>
            </a:r>
            <a:r>
              <a:rPr lang="es-ES" sz="3600" b="1" dirty="0" err="1" smtClean="0">
                <a:latin typeface="Bookman Old Style" panose="02050604050505020204" pitchFamily="18" charset="0"/>
              </a:rPr>
              <a:t>Março</a:t>
            </a:r>
            <a:r>
              <a:rPr lang="es-ES" sz="3600" b="1" dirty="0" smtClean="0">
                <a:latin typeface="Bookman Old Style" panose="02050604050505020204" pitchFamily="18" charset="0"/>
              </a:rPr>
              <a:t> 2016</a:t>
            </a:r>
            <a:r>
              <a:rPr lang="es-ES" sz="4400" b="1" dirty="0" smtClean="0">
                <a:latin typeface="Bookman Old Style" panose="02050604050505020204" pitchFamily="18" charset="0"/>
              </a:rPr>
              <a:t/>
            </a:r>
            <a:br>
              <a:rPr lang="es-ES" sz="4400" b="1" dirty="0" smtClean="0">
                <a:latin typeface="Bookman Old Style" panose="02050604050505020204" pitchFamily="18" charset="0"/>
              </a:rPr>
            </a:br>
            <a:r>
              <a:rPr lang="es-ES" sz="4400" b="1" dirty="0" smtClean="0">
                <a:latin typeface="Bookman Old Style" panose="02050604050505020204" pitchFamily="18" charset="0"/>
              </a:rPr>
              <a:t/>
            </a:r>
            <a:br>
              <a:rPr lang="es-ES" sz="4400" b="1" dirty="0" smtClean="0">
                <a:latin typeface="Bookman Old Style" panose="02050604050505020204" pitchFamily="18" charset="0"/>
              </a:rPr>
            </a:br>
            <a:endParaRPr lang="es-ES" sz="4400" b="1" dirty="0">
              <a:latin typeface="Bookman Old Style" panose="02050604050505020204" pitchFamily="18" charset="0"/>
            </a:endParaRPr>
          </a:p>
        </p:txBody>
      </p:sp>
    </p:spTree>
    <p:extLst>
      <p:ext uri="{BB962C8B-B14F-4D97-AF65-F5344CB8AC3E}">
        <p14:creationId xmlns="" xmlns:p14="http://schemas.microsoft.com/office/powerpoint/2010/main" val="2540178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1828" y="1451429"/>
            <a:ext cx="10511971" cy="4725534"/>
          </a:xfrm>
        </p:spPr>
        <p:txBody>
          <a:bodyPr>
            <a:normAutofit lnSpcReduction="10000"/>
          </a:bodyPr>
          <a:lstStyle/>
          <a:p>
            <a:pPr marL="0" indent="0" algn="just">
              <a:buNone/>
            </a:pPr>
            <a:r>
              <a:rPr lang="es-ES" dirty="0" smtClean="0">
                <a:latin typeface="Bookman Old Style" panose="02050604050505020204" pitchFamily="18" charset="0"/>
              </a:rPr>
              <a:t>“Las cenas, los cursos de formación médica continuada y las reuniones de asesoramiento funcionan</a:t>
            </a:r>
            <a:r>
              <a:rPr lang="es-ES" b="1" dirty="0" smtClean="0">
                <a:latin typeface="Bookman Old Style" panose="02050604050505020204" pitchFamily="18" charset="0"/>
              </a:rPr>
              <a:t>, pero no debemos </a:t>
            </a:r>
            <a:r>
              <a:rPr lang="es-ES" b="1" dirty="0">
                <a:latin typeface="Bookman Old Style" panose="02050604050505020204" pitchFamily="18" charset="0"/>
              </a:rPr>
              <a:t>o</a:t>
            </a:r>
            <a:r>
              <a:rPr lang="es-ES" b="1" dirty="0" smtClean="0">
                <a:latin typeface="Bookman Old Style" panose="02050604050505020204" pitchFamily="18" charset="0"/>
              </a:rPr>
              <a:t>lvidarnos del contacto directo. Es el elemento clave, debemos estar ahí dándoles la mano y susurrándoles en la oreja que receten </a:t>
            </a:r>
            <a:r>
              <a:rPr lang="es-ES" b="1" dirty="0" err="1" smtClean="0">
                <a:latin typeface="Bookman Old Style" panose="02050604050505020204" pitchFamily="18" charset="0"/>
              </a:rPr>
              <a:t>Neurontin</a:t>
            </a:r>
            <a:r>
              <a:rPr lang="es-ES" b="1" dirty="0" smtClean="0">
                <a:latin typeface="Bookman Old Style" panose="02050604050505020204" pitchFamily="18" charset="0"/>
              </a:rPr>
              <a:t> para los dolores, </a:t>
            </a:r>
            <a:r>
              <a:rPr lang="es-ES" b="1" dirty="0" err="1" smtClean="0">
                <a:latin typeface="Bookman Old Style" panose="02050604050505020204" pitchFamily="18" charset="0"/>
              </a:rPr>
              <a:t>Neurontin</a:t>
            </a:r>
            <a:r>
              <a:rPr lang="es-ES" b="1" dirty="0" smtClean="0">
                <a:latin typeface="Bookman Old Style" panose="02050604050505020204" pitchFamily="18" charset="0"/>
              </a:rPr>
              <a:t> para el tratamiento con monoterapia, </a:t>
            </a:r>
            <a:r>
              <a:rPr lang="es-ES" b="1" dirty="0" err="1" smtClean="0">
                <a:latin typeface="Bookman Old Style" panose="02050604050505020204" pitchFamily="18" charset="0"/>
              </a:rPr>
              <a:t>Neurontin</a:t>
            </a:r>
            <a:r>
              <a:rPr lang="es-ES" b="1" dirty="0" smtClean="0">
                <a:latin typeface="Bookman Old Style" panose="02050604050505020204" pitchFamily="18" charset="0"/>
              </a:rPr>
              <a:t> para tratar el trastorno bipolar, ¡</a:t>
            </a:r>
            <a:r>
              <a:rPr lang="es-ES" b="1" dirty="0" err="1" smtClean="0">
                <a:latin typeface="Bookman Old Style" panose="02050604050505020204" pitchFamily="18" charset="0"/>
              </a:rPr>
              <a:t>Neurontin</a:t>
            </a:r>
            <a:r>
              <a:rPr lang="es-ES" b="1" dirty="0" smtClean="0">
                <a:latin typeface="Bookman Old Style" panose="02050604050505020204" pitchFamily="18" charset="0"/>
              </a:rPr>
              <a:t> para todo! Y no quiero </a:t>
            </a:r>
            <a:r>
              <a:rPr lang="es-ES" b="1" dirty="0" err="1" smtClean="0">
                <a:latin typeface="Bookman Old Style" panose="02050604050505020204" pitchFamily="18" charset="0"/>
              </a:rPr>
              <a:t>oir</a:t>
            </a:r>
            <a:r>
              <a:rPr lang="es-ES" b="1" dirty="0" smtClean="0">
                <a:latin typeface="Bookman Old Style" panose="02050604050505020204" pitchFamily="18" charset="0"/>
              </a:rPr>
              <a:t> una palabra sobre esta mierda de la seguridad”. </a:t>
            </a:r>
          </a:p>
          <a:p>
            <a:pPr marL="0" indent="0" algn="just">
              <a:buNone/>
            </a:pPr>
            <a:endParaRPr lang="es-ES" sz="1800" i="1" dirty="0" smtClean="0">
              <a:latin typeface="Bookman Old Style" panose="02050604050505020204" pitchFamily="18" charset="0"/>
            </a:endParaRPr>
          </a:p>
          <a:p>
            <a:pPr marL="0" indent="0" algn="just">
              <a:buNone/>
            </a:pPr>
            <a:r>
              <a:rPr lang="es-ES" i="1" dirty="0" err="1" smtClean="0">
                <a:latin typeface="Bookman Old Style" panose="02050604050505020204" pitchFamily="18" charset="0"/>
              </a:rPr>
              <a:t>Ladelfeld</a:t>
            </a:r>
            <a:r>
              <a:rPr lang="es-ES" i="1" dirty="0" smtClean="0">
                <a:latin typeface="Bookman Old Style" panose="02050604050505020204" pitchFamily="18" charset="0"/>
              </a:rPr>
              <a:t> CS, </a:t>
            </a:r>
            <a:r>
              <a:rPr lang="es-ES" i="1" dirty="0" err="1" smtClean="0">
                <a:latin typeface="Bookman Old Style" panose="02050604050505020204" pitchFamily="18" charset="0"/>
              </a:rPr>
              <a:t>Steinman</a:t>
            </a:r>
            <a:r>
              <a:rPr lang="es-ES" i="1" dirty="0" smtClean="0">
                <a:latin typeface="Bookman Old Style" panose="02050604050505020204" pitchFamily="18" charset="0"/>
              </a:rPr>
              <a:t> MA. </a:t>
            </a:r>
            <a:r>
              <a:rPr lang="es-ES" i="1" dirty="0" err="1" smtClean="0">
                <a:latin typeface="Bookman Old Style" panose="02050604050505020204" pitchFamily="18" charset="0"/>
              </a:rPr>
              <a:t>The</a:t>
            </a:r>
            <a:r>
              <a:rPr lang="es-ES" i="1" dirty="0" smtClean="0">
                <a:latin typeface="Bookman Old Style" panose="02050604050505020204" pitchFamily="18" charset="0"/>
              </a:rPr>
              <a:t> </a:t>
            </a:r>
            <a:r>
              <a:rPr lang="es-ES" i="1" dirty="0" err="1" smtClean="0">
                <a:latin typeface="Bookman Old Style" panose="02050604050505020204" pitchFamily="18" charset="0"/>
              </a:rPr>
              <a:t>Neurontin</a:t>
            </a:r>
            <a:r>
              <a:rPr lang="es-ES" i="1" dirty="0" smtClean="0">
                <a:latin typeface="Bookman Old Style" panose="02050604050505020204" pitchFamily="18" charset="0"/>
              </a:rPr>
              <a:t> </a:t>
            </a:r>
            <a:r>
              <a:rPr lang="es-ES" i="1" dirty="0" err="1" smtClean="0">
                <a:latin typeface="Bookman Old Style" panose="02050604050505020204" pitchFamily="18" charset="0"/>
              </a:rPr>
              <a:t>legacy</a:t>
            </a:r>
            <a:r>
              <a:rPr lang="es-ES" i="1" dirty="0" smtClean="0">
                <a:latin typeface="Bookman Old Style" panose="02050604050505020204" pitchFamily="18" charset="0"/>
              </a:rPr>
              <a:t> – marketing </a:t>
            </a:r>
            <a:r>
              <a:rPr lang="es-ES" i="1" dirty="0" err="1" smtClean="0">
                <a:latin typeface="Bookman Old Style" panose="02050604050505020204" pitchFamily="18" charset="0"/>
              </a:rPr>
              <a:t>through</a:t>
            </a:r>
            <a:r>
              <a:rPr lang="es-ES" i="1" dirty="0" smtClean="0">
                <a:latin typeface="Bookman Old Style" panose="02050604050505020204" pitchFamily="18" charset="0"/>
              </a:rPr>
              <a:t> </a:t>
            </a:r>
            <a:r>
              <a:rPr lang="es-ES" i="1" dirty="0" err="1" smtClean="0">
                <a:latin typeface="Bookman Old Style" panose="02050604050505020204" pitchFamily="18" charset="0"/>
              </a:rPr>
              <a:t>misinformation</a:t>
            </a:r>
            <a:r>
              <a:rPr lang="es-ES" i="1" dirty="0" smtClean="0">
                <a:latin typeface="Bookman Old Style" panose="02050604050505020204" pitchFamily="18" charset="0"/>
              </a:rPr>
              <a:t> and </a:t>
            </a:r>
            <a:r>
              <a:rPr lang="es-ES" i="1" dirty="0" err="1" smtClean="0">
                <a:latin typeface="Bookman Old Style" panose="02050604050505020204" pitchFamily="18" charset="0"/>
              </a:rPr>
              <a:t>manipulation</a:t>
            </a:r>
            <a:r>
              <a:rPr lang="es-ES" i="1" dirty="0" smtClean="0">
                <a:latin typeface="Bookman Old Style" panose="02050604050505020204" pitchFamily="18" charset="0"/>
              </a:rPr>
              <a:t>. NEJM 2009; 360: 103-6.</a:t>
            </a:r>
            <a:endParaRPr lang="es-ES" i="1" dirty="0">
              <a:latin typeface="Bookman Old Style" panose="02050604050505020204" pitchFamily="18" charset="0"/>
            </a:endParaRPr>
          </a:p>
        </p:txBody>
      </p:sp>
    </p:spTree>
    <p:extLst>
      <p:ext uri="{BB962C8B-B14F-4D97-AF65-F5344CB8AC3E}">
        <p14:creationId xmlns="" xmlns:p14="http://schemas.microsoft.com/office/powerpoint/2010/main" val="3256576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ES_tradnl" sz="4000" b="1" dirty="0">
                <a:latin typeface="Bookman Old Style" panose="02050604050505020204" pitchFamily="18" charset="0"/>
              </a:rPr>
              <a:t>“Si pusiéramos estiércol en una cápsula, la venderíamos al 90% de estos doctores” </a:t>
            </a:r>
            <a:r>
              <a:rPr lang="es-ES_tradnl" sz="3200" dirty="0">
                <a:latin typeface="Bookman Old Style" panose="02050604050505020204" pitchFamily="18" charset="0"/>
              </a:rPr>
              <a:t>(Harry </a:t>
            </a:r>
            <a:r>
              <a:rPr lang="es-ES_tradnl" sz="3200" dirty="0" err="1">
                <a:latin typeface="Bookman Old Style" panose="02050604050505020204" pitchFamily="18" charset="0"/>
              </a:rPr>
              <a:t>Loynd</a:t>
            </a:r>
            <a:r>
              <a:rPr lang="es-ES_tradnl" sz="3200" dirty="0">
                <a:latin typeface="Bookman Old Style" panose="02050604050505020204" pitchFamily="18" charset="0"/>
              </a:rPr>
              <a:t>, presidente de </a:t>
            </a:r>
            <a:r>
              <a:rPr lang="es-ES_tradnl" sz="3200" dirty="0" err="1">
                <a:latin typeface="Bookman Old Style" panose="02050604050505020204" pitchFamily="18" charset="0"/>
              </a:rPr>
              <a:t>Parke</a:t>
            </a:r>
            <a:r>
              <a:rPr lang="es-ES_tradnl" sz="3200" dirty="0">
                <a:latin typeface="Bookman Old Style" panose="02050604050505020204" pitchFamily="18" charset="0"/>
              </a:rPr>
              <a:t>, Davis and Company, 1951-1967).</a:t>
            </a:r>
            <a:endParaRPr lang="es-ES" sz="3200" dirty="0">
              <a:latin typeface="Bookman Old Style" panose="02050604050505020204" pitchFamily="18" charset="0"/>
            </a:endParaRPr>
          </a:p>
        </p:txBody>
      </p:sp>
    </p:spTree>
    <p:extLst>
      <p:ext uri="{BB962C8B-B14F-4D97-AF65-F5344CB8AC3E}">
        <p14:creationId xmlns="" xmlns:p14="http://schemas.microsoft.com/office/powerpoint/2010/main" val="110196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Bookman Old Style" pitchFamily="18" charset="0"/>
              </a:rPr>
              <a:t>Marketing agresivo de las CF</a:t>
            </a:r>
            <a:endParaRPr lang="es-ES" b="1" dirty="0">
              <a:latin typeface="Bookman Old Style" pitchFamily="18" charset="0"/>
            </a:endParaRPr>
          </a:p>
        </p:txBody>
      </p:sp>
      <p:sp>
        <p:nvSpPr>
          <p:cNvPr id="3" name="2 Marcador de contenido"/>
          <p:cNvSpPr>
            <a:spLocks noGrp="1"/>
          </p:cNvSpPr>
          <p:nvPr>
            <p:ph idx="1"/>
          </p:nvPr>
        </p:nvSpPr>
        <p:spPr>
          <a:xfrm>
            <a:off x="856342" y="2496456"/>
            <a:ext cx="10497457" cy="3927249"/>
          </a:xfrm>
        </p:spPr>
        <p:txBody>
          <a:bodyPr>
            <a:normAutofit lnSpcReduction="10000"/>
          </a:bodyPr>
          <a:lstStyle/>
          <a:p>
            <a:r>
              <a:rPr lang="es-ES" dirty="0" smtClean="0">
                <a:solidFill>
                  <a:schemeClr val="bg2">
                    <a:lumMod val="90000"/>
                  </a:schemeClr>
                </a:solidFill>
                <a:latin typeface="Bookman Old Style" pitchFamily="18" charset="0"/>
              </a:rPr>
              <a:t>Visitadores médicos</a:t>
            </a:r>
          </a:p>
          <a:p>
            <a:r>
              <a:rPr lang="es-ES" b="1" dirty="0" smtClean="0">
                <a:latin typeface="Bookman Old Style" pitchFamily="18" charset="0"/>
              </a:rPr>
              <a:t>Invitaciones a congresos y reuniones propias</a:t>
            </a:r>
          </a:p>
          <a:p>
            <a:pPr>
              <a:buNone/>
            </a:pPr>
            <a:r>
              <a:rPr lang="es-ES" dirty="0" smtClean="0">
                <a:latin typeface="Bookman Old Style" pitchFamily="18" charset="0"/>
              </a:rPr>
              <a:t>             </a:t>
            </a:r>
            <a:r>
              <a:rPr lang="es-ES" b="1" dirty="0" smtClean="0">
                <a:latin typeface="Bookman Old Style" pitchFamily="18" charset="0"/>
              </a:rPr>
              <a:t>* Líderes de opinión</a:t>
            </a:r>
          </a:p>
          <a:p>
            <a:r>
              <a:rPr lang="es-ES" dirty="0" smtClean="0">
                <a:solidFill>
                  <a:schemeClr val="bg2">
                    <a:lumMod val="90000"/>
                  </a:schemeClr>
                </a:solidFill>
                <a:latin typeface="Bookman Old Style" pitchFamily="18" charset="0"/>
              </a:rPr>
              <a:t>Cursos </a:t>
            </a:r>
            <a:r>
              <a:rPr lang="es-ES" b="1" dirty="0" smtClean="0">
                <a:solidFill>
                  <a:schemeClr val="bg2">
                    <a:lumMod val="90000"/>
                  </a:schemeClr>
                </a:solidFill>
                <a:latin typeface="Bookman Old Style" pitchFamily="18" charset="0"/>
              </a:rPr>
              <a:t>sesgados </a:t>
            </a:r>
            <a:r>
              <a:rPr lang="es-ES" dirty="0" smtClean="0">
                <a:solidFill>
                  <a:schemeClr val="bg2">
                    <a:lumMod val="90000"/>
                  </a:schemeClr>
                </a:solidFill>
                <a:latin typeface="Bookman Old Style" pitchFamily="18" charset="0"/>
              </a:rPr>
              <a:t>de formación continuada </a:t>
            </a:r>
          </a:p>
          <a:p>
            <a:r>
              <a:rPr lang="es-ES" dirty="0" smtClean="0">
                <a:solidFill>
                  <a:schemeClr val="bg2">
                    <a:lumMod val="90000"/>
                  </a:schemeClr>
                </a:solidFill>
                <a:latin typeface="Bookman Old Style" pitchFamily="18" charset="0"/>
              </a:rPr>
              <a:t>Financiación de Sociedades Médicas</a:t>
            </a:r>
          </a:p>
          <a:p>
            <a:r>
              <a:rPr lang="es-ES" dirty="0" smtClean="0">
                <a:solidFill>
                  <a:schemeClr val="bg2">
                    <a:lumMod val="90000"/>
                  </a:schemeClr>
                </a:solidFill>
                <a:latin typeface="Bookman Old Style" pitchFamily="18" charset="0"/>
              </a:rPr>
              <a:t>Financiación de Revistas Médicas (Chantaje)</a:t>
            </a:r>
          </a:p>
          <a:p>
            <a:r>
              <a:rPr lang="es-ES" dirty="0" smtClean="0">
                <a:solidFill>
                  <a:schemeClr val="bg2">
                    <a:lumMod val="90000"/>
                  </a:schemeClr>
                </a:solidFill>
                <a:latin typeface="Bookman Old Style" pitchFamily="18" charset="0"/>
              </a:rPr>
              <a:t>Financiación de Organizaciones de Pacientes</a:t>
            </a:r>
          </a:p>
          <a:p>
            <a:r>
              <a:rPr lang="es-ES" dirty="0" smtClean="0">
                <a:solidFill>
                  <a:schemeClr val="bg2">
                    <a:lumMod val="90000"/>
                  </a:schemeClr>
                </a:solidFill>
                <a:latin typeface="Bookman Old Style" pitchFamily="18" charset="0"/>
              </a:rPr>
              <a:t>…</a:t>
            </a:r>
          </a:p>
          <a:p>
            <a:endParaRPr lang="es-ES" dirty="0" smtClean="0">
              <a:latin typeface="Bookman Old Style" pitchFamily="18" charset="0"/>
            </a:endParaRPr>
          </a:p>
          <a:p>
            <a:endParaRPr lang="es-ES" dirty="0" smtClean="0">
              <a:latin typeface="Bookman Old Style" pitchFamily="18" charset="0"/>
            </a:endParaRPr>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2715" y="815068"/>
            <a:ext cx="10515600" cy="1325563"/>
          </a:xfrm>
        </p:spPr>
        <p:txBody>
          <a:bodyPr>
            <a:normAutofit fontScale="90000"/>
          </a:bodyPr>
          <a:lstStyle/>
          <a:p>
            <a:r>
              <a:rPr lang="es-ES" b="1" dirty="0" smtClean="0">
                <a:latin typeface="Bookman Old Style" panose="02050604050505020204" pitchFamily="18" charset="0"/>
              </a:rPr>
              <a:t>“Líderes de opinión”</a:t>
            </a:r>
            <a:br>
              <a:rPr lang="es-ES" b="1" dirty="0" smtClean="0">
                <a:latin typeface="Bookman Old Style" panose="02050604050505020204" pitchFamily="18" charset="0"/>
              </a:rPr>
            </a:br>
            <a:r>
              <a:rPr lang="es-ES" sz="3100" i="1" dirty="0">
                <a:latin typeface="Bookman Old Style" panose="02050604050505020204" pitchFamily="18" charset="0"/>
              </a:rPr>
              <a:t>(</a:t>
            </a:r>
            <a:r>
              <a:rPr lang="es-ES" sz="3100" i="1" dirty="0" smtClean="0">
                <a:latin typeface="Bookman Old Style" panose="02050604050505020204" pitchFamily="18" charset="0"/>
              </a:rPr>
              <a:t>La </a:t>
            </a:r>
            <a:r>
              <a:rPr lang="es-ES" sz="3100" i="1" dirty="0">
                <a:latin typeface="Bookman Old Style" panose="02050604050505020204" pitchFamily="18" charset="0"/>
              </a:rPr>
              <a:t>mayor parte </a:t>
            </a:r>
            <a:r>
              <a:rPr lang="es-ES" sz="3100" i="1" dirty="0" smtClean="0">
                <a:latin typeface="Bookman Old Style" panose="02050604050505020204" pitchFamily="18" charset="0"/>
              </a:rPr>
              <a:t>-¿todos?- creados </a:t>
            </a:r>
            <a:r>
              <a:rPr lang="es-ES" sz="3100" i="1" dirty="0">
                <a:latin typeface="Bookman Old Style" panose="02050604050505020204" pitchFamily="18" charset="0"/>
              </a:rPr>
              <a:t>o promovidos por la propia industria </a:t>
            </a:r>
            <a:r>
              <a:rPr lang="es-ES" sz="3100" i="1" dirty="0" smtClean="0">
                <a:latin typeface="Bookman Old Style" panose="02050604050505020204" pitchFamily="18" charset="0"/>
              </a:rPr>
              <a:t>farmacéutica)</a:t>
            </a:r>
            <a:r>
              <a:rPr lang="es-ES" sz="3100" i="1" dirty="0">
                <a:latin typeface="Bookman Old Style" panose="02050604050505020204" pitchFamily="18" charset="0"/>
              </a:rPr>
              <a:t/>
            </a:r>
            <a:br>
              <a:rPr lang="es-ES" sz="3100" i="1" dirty="0">
                <a:latin typeface="Bookman Old Style" panose="02050604050505020204" pitchFamily="18" charset="0"/>
              </a:rPr>
            </a:br>
            <a:endParaRPr lang="es-ES" sz="3100" i="1" dirty="0">
              <a:latin typeface="Bookman Old Style" panose="02050604050505020204" pitchFamily="18" charset="0"/>
            </a:endParaRPr>
          </a:p>
        </p:txBody>
      </p:sp>
      <p:sp>
        <p:nvSpPr>
          <p:cNvPr id="3" name="Marcador de contenido 2"/>
          <p:cNvSpPr>
            <a:spLocks noGrp="1"/>
          </p:cNvSpPr>
          <p:nvPr>
            <p:ph idx="1"/>
          </p:nvPr>
        </p:nvSpPr>
        <p:spPr/>
        <p:txBody>
          <a:bodyPr>
            <a:normAutofit fontScale="85000" lnSpcReduction="20000"/>
          </a:bodyPr>
          <a:lstStyle/>
          <a:p>
            <a:pPr>
              <a:buFont typeface="Wingdings" panose="05000000000000000000" pitchFamily="2" charset="2"/>
              <a:buChar char="§"/>
            </a:pPr>
            <a:endParaRPr lang="es-ES" dirty="0" smtClean="0"/>
          </a:p>
          <a:p>
            <a:pPr>
              <a:buFont typeface="Wingdings" panose="05000000000000000000" pitchFamily="2" charset="2"/>
              <a:buChar char="§"/>
            </a:pPr>
            <a:endParaRPr lang="es-ES" dirty="0"/>
          </a:p>
          <a:p>
            <a:pPr>
              <a:buFont typeface="Wingdings" panose="05000000000000000000" pitchFamily="2" charset="2"/>
              <a:buChar char="§"/>
            </a:pPr>
            <a:r>
              <a:rPr lang="es-ES" b="1" dirty="0" smtClean="0">
                <a:latin typeface="Bookman Old Style" panose="02050604050505020204" pitchFamily="18" charset="0"/>
              </a:rPr>
              <a:t>Buenos comunicadores</a:t>
            </a:r>
          </a:p>
          <a:p>
            <a:pPr>
              <a:buFont typeface="Wingdings" panose="05000000000000000000" pitchFamily="2" charset="2"/>
              <a:buChar char="§"/>
            </a:pPr>
            <a:r>
              <a:rPr lang="es-ES" b="1" dirty="0" smtClean="0">
                <a:latin typeface="Bookman Old Style" panose="02050604050505020204" pitchFamily="18" charset="0"/>
              </a:rPr>
              <a:t>Muy buena relación con la compañías farmacéuticas</a:t>
            </a:r>
          </a:p>
          <a:p>
            <a:pPr>
              <a:buFont typeface="Wingdings" panose="05000000000000000000" pitchFamily="2" charset="2"/>
              <a:buChar char="§"/>
            </a:pPr>
            <a:r>
              <a:rPr lang="es-ES" b="1" dirty="0" smtClean="0">
                <a:latin typeface="Bookman Old Style" panose="02050604050505020204" pitchFamily="18" charset="0"/>
              </a:rPr>
              <a:t>No hacen ascos a presentar el material que proporciona la compañía farmacéutica para impartir la charla</a:t>
            </a:r>
          </a:p>
          <a:p>
            <a:pPr>
              <a:buFont typeface="Wingdings" panose="05000000000000000000" pitchFamily="2" charset="2"/>
              <a:buChar char="§"/>
            </a:pPr>
            <a:r>
              <a:rPr lang="es-ES" b="1" dirty="0" smtClean="0">
                <a:latin typeface="Bookman Old Style" panose="02050604050505020204" pitchFamily="18" charset="0"/>
              </a:rPr>
              <a:t>Directrices/</a:t>
            </a:r>
            <a:r>
              <a:rPr lang="es-ES" b="1" dirty="0" err="1" smtClean="0">
                <a:latin typeface="Bookman Old Style" panose="02050604050505020204" pitchFamily="18" charset="0"/>
              </a:rPr>
              <a:t>Guidelines</a:t>
            </a:r>
            <a:r>
              <a:rPr lang="es-ES" b="1" dirty="0" smtClean="0">
                <a:latin typeface="Bookman Old Style" panose="02050604050505020204" pitchFamily="18" charset="0"/>
              </a:rPr>
              <a:t> </a:t>
            </a:r>
            <a:r>
              <a:rPr lang="es-ES" b="1" dirty="0" smtClean="0">
                <a:latin typeface="Bookman Old Style" panose="02050604050505020204" pitchFamily="18" charset="0"/>
              </a:rPr>
              <a:t>: “</a:t>
            </a:r>
            <a:r>
              <a:rPr lang="es-ES" b="1" dirty="0" smtClean="0">
                <a:latin typeface="Bookman Old Style" panose="02050604050505020204" pitchFamily="18" charset="0"/>
              </a:rPr>
              <a:t>Bondades del diagnóstico precoz”</a:t>
            </a:r>
          </a:p>
          <a:p>
            <a:pPr>
              <a:buNone/>
            </a:pPr>
            <a:endParaRPr lang="es-ES" b="1" dirty="0" smtClean="0">
              <a:latin typeface="Bookman Old Style" panose="02050604050505020204" pitchFamily="18" charset="0"/>
            </a:endParaRPr>
          </a:p>
          <a:p>
            <a:pPr>
              <a:buNone/>
            </a:pPr>
            <a:r>
              <a:rPr lang="es-ES" b="1" dirty="0" smtClean="0">
                <a:latin typeface="Bookman Old Style" panose="02050604050505020204" pitchFamily="18" charset="0"/>
              </a:rPr>
              <a:t>  </a:t>
            </a:r>
            <a:r>
              <a:rPr lang="es-ES" sz="3500" i="1" dirty="0" smtClean="0">
                <a:latin typeface="Bookman Old Style" panose="02050604050505020204" pitchFamily="18" charset="0"/>
              </a:rPr>
              <a:t>(Actuaciones de los médicos y guías de práctica clínica. J. Lamela, J. Castillo. </a:t>
            </a:r>
            <a:r>
              <a:rPr lang="es-ES" sz="3500" i="1" dirty="0" err="1" smtClean="0">
                <a:latin typeface="Bookman Old Style" panose="02050604050505020204" pitchFamily="18" charset="0"/>
              </a:rPr>
              <a:t>Arch</a:t>
            </a:r>
            <a:r>
              <a:rPr lang="es-ES" sz="3500" i="1" dirty="0" smtClean="0">
                <a:latin typeface="Bookman Old Style" panose="02050604050505020204" pitchFamily="18" charset="0"/>
              </a:rPr>
              <a:t> </a:t>
            </a:r>
            <a:r>
              <a:rPr lang="es-ES" sz="3500" i="1" dirty="0" err="1" smtClean="0">
                <a:latin typeface="Bookman Old Style" panose="02050604050505020204" pitchFamily="18" charset="0"/>
              </a:rPr>
              <a:t>Bronconeumol</a:t>
            </a:r>
            <a:r>
              <a:rPr lang="es-ES" sz="3500" i="1" dirty="0" smtClean="0">
                <a:latin typeface="Bookman Old Style" panose="02050604050505020204" pitchFamily="18" charset="0"/>
              </a:rPr>
              <a:t> 2003; 39 (1): 2-4)</a:t>
            </a:r>
          </a:p>
        </p:txBody>
      </p:sp>
    </p:spTree>
    <p:extLst>
      <p:ext uri="{BB962C8B-B14F-4D97-AF65-F5344CB8AC3E}">
        <p14:creationId xmlns="" xmlns:p14="http://schemas.microsoft.com/office/powerpoint/2010/main" val="562616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096306"/>
            <a:ext cx="9144000" cy="2387600"/>
          </a:xfrm>
        </p:spPr>
        <p:txBody>
          <a:bodyPr>
            <a:normAutofit fontScale="90000"/>
          </a:bodyPr>
          <a:lstStyle/>
          <a:p>
            <a:pPr algn="l"/>
            <a:r>
              <a:rPr lang="es-ES" sz="9600" i="1" dirty="0" smtClean="0">
                <a:latin typeface="Bookman Old Style" pitchFamily="18" charset="0"/>
              </a:rPr>
              <a:t/>
            </a:r>
            <a:br>
              <a:rPr lang="es-ES" sz="9600" i="1" dirty="0" smtClean="0">
                <a:latin typeface="Bookman Old Style" pitchFamily="18" charset="0"/>
              </a:rPr>
            </a:br>
            <a:r>
              <a:rPr lang="es-ES" sz="2200" i="1" dirty="0" smtClean="0">
                <a:latin typeface="Bookman Old Style" pitchFamily="18" charset="0"/>
              </a:rPr>
              <a:t/>
            </a:r>
            <a:br>
              <a:rPr lang="es-ES" sz="2200" i="1" dirty="0" smtClean="0">
                <a:latin typeface="Bookman Old Style" pitchFamily="18" charset="0"/>
              </a:rPr>
            </a:br>
            <a:r>
              <a:rPr lang="es-ES" sz="2200" i="1" dirty="0" smtClean="0">
                <a:latin typeface="Bookman Old Style" pitchFamily="18" charset="0"/>
              </a:rPr>
              <a:t/>
            </a:r>
            <a:br>
              <a:rPr lang="es-ES" sz="2200" i="1" dirty="0" smtClean="0">
                <a:latin typeface="Bookman Old Style" pitchFamily="18" charset="0"/>
              </a:rPr>
            </a:br>
            <a:r>
              <a:rPr lang="es-ES" sz="2200" i="1" dirty="0" smtClean="0">
                <a:latin typeface="Bookman Old Style" pitchFamily="18" charset="0"/>
              </a:rPr>
              <a:t/>
            </a:r>
            <a:br>
              <a:rPr lang="es-ES" sz="2200" i="1" dirty="0" smtClean="0">
                <a:latin typeface="Bookman Old Style" pitchFamily="18" charset="0"/>
              </a:rPr>
            </a:br>
            <a:r>
              <a:rPr lang="es-ES" sz="2200" i="1" dirty="0" smtClean="0">
                <a:latin typeface="Bookman Old Style" pitchFamily="18" charset="0"/>
              </a:rPr>
              <a:t/>
            </a:r>
            <a:br>
              <a:rPr lang="es-ES" sz="2200" i="1" dirty="0" smtClean="0">
                <a:latin typeface="Bookman Old Style" pitchFamily="18" charset="0"/>
              </a:rPr>
            </a:br>
            <a:r>
              <a:rPr lang="es-ES" sz="2200" i="1" dirty="0" smtClean="0">
                <a:latin typeface="Bookman Old Style" pitchFamily="18" charset="0"/>
              </a:rPr>
              <a:t/>
            </a:r>
            <a:br>
              <a:rPr lang="es-ES" sz="2200" i="1" dirty="0" smtClean="0">
                <a:latin typeface="Bookman Old Style" pitchFamily="18" charset="0"/>
              </a:rPr>
            </a:br>
            <a:r>
              <a:rPr lang="es-ES" sz="3600" i="1" dirty="0" smtClean="0">
                <a:latin typeface="Bookman Old Style" pitchFamily="18" charset="0"/>
              </a:rPr>
              <a:t>K.O.L. (Líder de Opinión) 2011 </a:t>
            </a:r>
            <a:r>
              <a:rPr lang="es-ES" sz="3600" b="1" i="1" dirty="0" smtClean="0">
                <a:latin typeface="Bookman Old Style" pitchFamily="18" charset="0"/>
              </a:rPr>
              <a:t/>
            </a:r>
            <a:br>
              <a:rPr lang="es-ES" sz="3600" b="1" i="1" dirty="0" smtClean="0">
                <a:latin typeface="Bookman Old Style" pitchFamily="18" charset="0"/>
              </a:rPr>
            </a:br>
            <a:r>
              <a:rPr lang="es-ES" sz="3600" i="1" dirty="0" smtClean="0">
                <a:latin typeface="Bookman Old Style" pitchFamily="18" charset="0"/>
              </a:rPr>
              <a:t>de </a:t>
            </a:r>
            <a:r>
              <a:rPr lang="es-ES" sz="3600" i="1" dirty="0" smtClean="0">
                <a:latin typeface="Bookman Old Style" pitchFamily="18" charset="0"/>
                <a:hlinkClick r:id="rId2"/>
              </a:rPr>
              <a:t>Federico Relimpio </a:t>
            </a:r>
            <a:r>
              <a:rPr lang="es-ES" sz="3600" i="1" dirty="0" err="1" smtClean="0">
                <a:latin typeface="Bookman Old Style" pitchFamily="18" charset="0"/>
                <a:hlinkClick r:id="rId2"/>
              </a:rPr>
              <a:t>Astolfi</a:t>
            </a:r>
            <a:r>
              <a:rPr lang="es-ES" sz="3600" i="1" dirty="0" smtClean="0">
                <a:latin typeface="Bookman Old Style" pitchFamily="18" charset="0"/>
              </a:rPr>
              <a:t>.  Editorial </a:t>
            </a:r>
            <a:r>
              <a:rPr lang="es-ES" sz="3600" i="1" dirty="0" err="1" smtClean="0">
                <a:latin typeface="Bookman Old Style" pitchFamily="18" charset="0"/>
              </a:rPr>
              <a:t>Anantes</a:t>
            </a:r>
            <a:r>
              <a:rPr lang="es-ES" sz="3600" i="1" dirty="0" smtClean="0">
                <a:latin typeface="Bookman Old Style" pitchFamily="18" charset="0"/>
              </a:rPr>
              <a:t/>
            </a:r>
            <a:br>
              <a:rPr lang="es-ES" sz="3600" i="1" dirty="0" smtClean="0">
                <a:latin typeface="Bookman Old Style" pitchFamily="18" charset="0"/>
              </a:rPr>
            </a:br>
            <a:r>
              <a:rPr lang="es-ES" sz="3600" i="1" dirty="0" smtClean="0">
                <a:latin typeface="Bookman Old Style" pitchFamily="18" charset="0"/>
              </a:rPr>
              <a:t/>
            </a:r>
            <a:br>
              <a:rPr lang="es-ES" sz="3600" i="1" dirty="0" smtClean="0">
                <a:latin typeface="Bookman Old Style" pitchFamily="18" charset="0"/>
              </a:rPr>
            </a:br>
            <a:r>
              <a:rPr lang="es-ES" sz="2700" i="1" dirty="0" smtClean="0">
                <a:latin typeface="Bookman Old Style" pitchFamily="18" charset="0"/>
              </a:rPr>
              <a:t>http://joaquinlamela.blogspot.com.es/2013/10/k-o-l-lider-de-opinion_6.html</a:t>
            </a:r>
            <a:br>
              <a:rPr lang="es-ES" sz="2700" i="1" dirty="0" smtClean="0">
                <a:latin typeface="Bookman Old Style" pitchFamily="18" charset="0"/>
              </a:rPr>
            </a:br>
            <a:r>
              <a:rPr lang="es-ES" sz="3600" i="1" dirty="0" smtClean="0">
                <a:latin typeface="Bookman Old Style" pitchFamily="18" charset="0"/>
              </a:rPr>
              <a:t/>
            </a:r>
            <a:br>
              <a:rPr lang="es-ES" sz="3600" i="1" dirty="0" smtClean="0">
                <a:latin typeface="Bookman Old Style" pitchFamily="18" charset="0"/>
              </a:rPr>
            </a:br>
            <a:r>
              <a:rPr lang="es-ES" sz="3600" b="1" i="1" dirty="0" smtClean="0">
                <a:latin typeface="Bookman Old Style" pitchFamily="18" charset="0"/>
              </a:rPr>
              <a:t>“</a:t>
            </a:r>
            <a:r>
              <a:rPr lang="es-ES" sz="2700" b="1" i="1" dirty="0" smtClean="0">
                <a:latin typeface="Bookman Old Style" pitchFamily="18" charset="0"/>
              </a:rPr>
              <a:t>La masa busca al líder, no porque lo estime sino por interés; y el líder acepta a la masa por vanidad o por necesidad” (Napoleón)</a:t>
            </a:r>
            <a:endParaRPr lang="es-ES" sz="2700" b="1" dirty="0">
              <a:latin typeface="Bookman Old Style" pitchFamily="18" charset="0"/>
            </a:endParaRPr>
          </a:p>
        </p:txBody>
      </p:sp>
      <p:sp>
        <p:nvSpPr>
          <p:cNvPr id="3" name="Subtítulo 2"/>
          <p:cNvSpPr>
            <a:spLocks noGrp="1"/>
          </p:cNvSpPr>
          <p:nvPr>
            <p:ph type="subTitle" idx="1"/>
          </p:nvPr>
        </p:nvSpPr>
        <p:spPr/>
        <p:txBody>
          <a:bodyPr>
            <a:normAutofit fontScale="55000" lnSpcReduction="20000"/>
          </a:bodyPr>
          <a:lstStyle/>
          <a:p>
            <a:endParaRPr lang="es-ES" dirty="0" smtClean="0"/>
          </a:p>
          <a:p>
            <a:endParaRPr lang="es-ES" dirty="0" smtClean="0"/>
          </a:p>
          <a:p>
            <a:pPr algn="just"/>
            <a:endParaRPr lang="es-ES" sz="7400" i="1" dirty="0" smtClean="0">
              <a:latin typeface="Bookman Old Style" pitchFamily="18" charset="0"/>
            </a:endParaRPr>
          </a:p>
          <a:p>
            <a:endParaRPr lang="es-ES" i="1" dirty="0" smtClean="0">
              <a:latin typeface="Bookman Old Style" pitchFamily="18" charset="0"/>
            </a:endParaRPr>
          </a:p>
          <a:p>
            <a:pPr>
              <a:lnSpc>
                <a:spcPct val="120000"/>
              </a:lnSpc>
              <a:spcBef>
                <a:spcPts val="0"/>
              </a:spcBef>
            </a:pPr>
            <a:r>
              <a:rPr lang="es-ES_tradnl" i="1" dirty="0">
                <a:latin typeface="Bookman Old Style" pitchFamily="18" charset="0"/>
              </a:rPr>
              <a:t> </a:t>
            </a:r>
            <a:endParaRPr lang="es-ES" i="1" dirty="0">
              <a:latin typeface="Bookman Old Style" pitchFamily="18" charset="0"/>
            </a:endParaRPr>
          </a:p>
          <a:p>
            <a:endParaRPr lang="es-ES" i="1" dirty="0">
              <a:latin typeface="Bookman Old Style" pitchFamily="18" charset="0"/>
            </a:endParaRPr>
          </a:p>
        </p:txBody>
      </p:sp>
    </p:spTree>
    <p:extLst>
      <p:ext uri="{BB962C8B-B14F-4D97-AF65-F5344CB8AC3E}">
        <p14:creationId xmlns="" xmlns:p14="http://schemas.microsoft.com/office/powerpoint/2010/main" val="2540178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Bookman Old Style" pitchFamily="18" charset="0"/>
              </a:rPr>
              <a:t>Marketing agresivo de las CF</a:t>
            </a:r>
            <a:endParaRPr lang="es-ES" b="1" dirty="0">
              <a:latin typeface="Bookman Old Style" pitchFamily="18" charset="0"/>
            </a:endParaRPr>
          </a:p>
        </p:txBody>
      </p:sp>
      <p:sp>
        <p:nvSpPr>
          <p:cNvPr id="3" name="2 Marcador de contenido"/>
          <p:cNvSpPr>
            <a:spLocks noGrp="1"/>
          </p:cNvSpPr>
          <p:nvPr>
            <p:ph idx="1"/>
          </p:nvPr>
        </p:nvSpPr>
        <p:spPr>
          <a:xfrm>
            <a:off x="856342" y="2496456"/>
            <a:ext cx="10497457" cy="3927249"/>
          </a:xfrm>
        </p:spPr>
        <p:txBody>
          <a:bodyPr>
            <a:normAutofit lnSpcReduction="10000"/>
          </a:bodyPr>
          <a:lstStyle/>
          <a:p>
            <a:r>
              <a:rPr lang="es-ES" dirty="0" smtClean="0">
                <a:solidFill>
                  <a:schemeClr val="bg2">
                    <a:lumMod val="90000"/>
                  </a:schemeClr>
                </a:solidFill>
                <a:latin typeface="Bookman Old Style" pitchFamily="18" charset="0"/>
              </a:rPr>
              <a:t>Visitadores médicos</a:t>
            </a:r>
          </a:p>
          <a:p>
            <a:r>
              <a:rPr lang="es-ES" dirty="0" smtClean="0">
                <a:solidFill>
                  <a:schemeClr val="bg2"/>
                </a:solidFill>
                <a:latin typeface="Bookman Old Style" pitchFamily="18" charset="0"/>
              </a:rPr>
              <a:t>Invitaciones a congresos y reuniones propias</a:t>
            </a:r>
          </a:p>
          <a:p>
            <a:pPr>
              <a:buNone/>
            </a:pPr>
            <a:r>
              <a:rPr lang="es-ES" dirty="0" smtClean="0">
                <a:solidFill>
                  <a:schemeClr val="bg2"/>
                </a:solidFill>
                <a:latin typeface="Bookman Old Style" pitchFamily="18" charset="0"/>
              </a:rPr>
              <a:t>             </a:t>
            </a:r>
            <a:r>
              <a:rPr lang="es-ES" b="1" dirty="0" smtClean="0">
                <a:solidFill>
                  <a:schemeClr val="bg2"/>
                </a:solidFill>
                <a:latin typeface="Bookman Old Style" pitchFamily="18" charset="0"/>
              </a:rPr>
              <a:t>* Líderes de opinión</a:t>
            </a:r>
          </a:p>
          <a:p>
            <a:r>
              <a:rPr lang="es-ES" b="1" dirty="0" smtClean="0">
                <a:latin typeface="Bookman Old Style" pitchFamily="18" charset="0"/>
              </a:rPr>
              <a:t>Cursos (sesgados) de formación continuada </a:t>
            </a:r>
          </a:p>
          <a:p>
            <a:r>
              <a:rPr lang="es-ES" dirty="0" smtClean="0">
                <a:solidFill>
                  <a:schemeClr val="bg2">
                    <a:lumMod val="90000"/>
                  </a:schemeClr>
                </a:solidFill>
                <a:latin typeface="Bookman Old Style" pitchFamily="18" charset="0"/>
              </a:rPr>
              <a:t>Financiación de Sociedades Médicas</a:t>
            </a:r>
          </a:p>
          <a:p>
            <a:r>
              <a:rPr lang="es-ES" dirty="0" smtClean="0">
                <a:solidFill>
                  <a:schemeClr val="bg2">
                    <a:lumMod val="90000"/>
                  </a:schemeClr>
                </a:solidFill>
                <a:latin typeface="Bookman Old Style" pitchFamily="18" charset="0"/>
              </a:rPr>
              <a:t>Financiación de Revistas Médicas (Chantaje)</a:t>
            </a:r>
          </a:p>
          <a:p>
            <a:r>
              <a:rPr lang="es-ES" dirty="0" smtClean="0">
                <a:solidFill>
                  <a:schemeClr val="bg2">
                    <a:lumMod val="90000"/>
                  </a:schemeClr>
                </a:solidFill>
                <a:latin typeface="Bookman Old Style" pitchFamily="18" charset="0"/>
              </a:rPr>
              <a:t>Financiación de Organizaciones de Pacientes</a:t>
            </a:r>
          </a:p>
          <a:p>
            <a:r>
              <a:rPr lang="es-ES" dirty="0" smtClean="0">
                <a:solidFill>
                  <a:schemeClr val="bg2">
                    <a:lumMod val="90000"/>
                  </a:schemeClr>
                </a:solidFill>
                <a:latin typeface="Bookman Old Style" pitchFamily="18" charset="0"/>
              </a:rPr>
              <a:t>…</a:t>
            </a:r>
          </a:p>
          <a:p>
            <a:endParaRPr lang="es-ES" dirty="0" smtClean="0">
              <a:latin typeface="Bookman Old Style" pitchFamily="18" charset="0"/>
            </a:endParaRPr>
          </a:p>
          <a:p>
            <a:endParaRPr lang="es-ES" dirty="0" smtClean="0">
              <a:latin typeface="Bookman Old Style" pitchFamily="18" charset="0"/>
            </a:endParaRPr>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endParaRPr lang="es-ES" dirty="0" smtClean="0">
              <a:latin typeface="Bookman Old Style" panose="02050604050505020204" pitchFamily="18" charset="0"/>
            </a:endParaRPr>
          </a:p>
          <a:p>
            <a:pPr marL="0" indent="0" algn="just">
              <a:buNone/>
            </a:pPr>
            <a:r>
              <a:rPr lang="es-ES" sz="3600" b="1" dirty="0" smtClean="0">
                <a:latin typeface="Bookman Old Style" panose="02050604050505020204" pitchFamily="18" charset="0"/>
              </a:rPr>
              <a:t>“Los cursos de formación médica son lo que mueve el mercado”</a:t>
            </a:r>
          </a:p>
          <a:p>
            <a:pPr marL="0" indent="0" algn="just">
              <a:buNone/>
            </a:pPr>
            <a:endParaRPr lang="es-ES" sz="3600" b="1" dirty="0">
              <a:latin typeface="Bookman Old Style" panose="02050604050505020204" pitchFamily="18" charset="0"/>
            </a:endParaRPr>
          </a:p>
          <a:p>
            <a:pPr marL="0" indent="0" algn="just">
              <a:buNone/>
            </a:pPr>
            <a:r>
              <a:rPr lang="es-ES" sz="2400" i="1" dirty="0" err="1" smtClean="0">
                <a:latin typeface="Bookman Old Style" panose="02050604050505020204" pitchFamily="18" charset="0"/>
              </a:rPr>
              <a:t>Ladelfeld</a:t>
            </a:r>
            <a:r>
              <a:rPr lang="es-ES" sz="2400" i="1" dirty="0" smtClean="0">
                <a:latin typeface="Bookman Old Style" panose="02050604050505020204" pitchFamily="18" charset="0"/>
              </a:rPr>
              <a:t> CS, </a:t>
            </a:r>
            <a:r>
              <a:rPr lang="es-ES" sz="2400" i="1" dirty="0" err="1" smtClean="0">
                <a:latin typeface="Bookman Old Style" panose="02050604050505020204" pitchFamily="18" charset="0"/>
              </a:rPr>
              <a:t>Steinman</a:t>
            </a:r>
            <a:r>
              <a:rPr lang="es-ES" sz="2400" i="1" dirty="0" smtClean="0">
                <a:latin typeface="Bookman Old Style" panose="02050604050505020204" pitchFamily="18" charset="0"/>
              </a:rPr>
              <a:t> MA. </a:t>
            </a:r>
            <a:r>
              <a:rPr lang="es-ES" sz="2400" i="1" dirty="0" err="1" smtClean="0">
                <a:latin typeface="Bookman Old Style" panose="02050604050505020204" pitchFamily="18" charset="0"/>
              </a:rPr>
              <a:t>The</a:t>
            </a:r>
            <a:r>
              <a:rPr lang="es-ES" sz="2400" i="1" dirty="0" smtClean="0">
                <a:latin typeface="Bookman Old Style" panose="02050604050505020204" pitchFamily="18" charset="0"/>
              </a:rPr>
              <a:t> </a:t>
            </a:r>
            <a:r>
              <a:rPr lang="es-ES" sz="2400" i="1" dirty="0" err="1" smtClean="0">
                <a:latin typeface="Bookman Old Style" panose="02050604050505020204" pitchFamily="18" charset="0"/>
              </a:rPr>
              <a:t>Neurontin</a:t>
            </a:r>
            <a:r>
              <a:rPr lang="es-ES" sz="2400" i="1" dirty="0" smtClean="0">
                <a:latin typeface="Bookman Old Style" panose="02050604050505020204" pitchFamily="18" charset="0"/>
              </a:rPr>
              <a:t> </a:t>
            </a:r>
            <a:r>
              <a:rPr lang="es-ES" sz="2400" i="1" dirty="0" err="1" smtClean="0">
                <a:latin typeface="Bookman Old Style" panose="02050604050505020204" pitchFamily="18" charset="0"/>
              </a:rPr>
              <a:t>legacy</a:t>
            </a:r>
            <a:r>
              <a:rPr lang="es-ES" sz="2400" i="1" dirty="0" smtClean="0">
                <a:latin typeface="Bookman Old Style" panose="02050604050505020204" pitchFamily="18" charset="0"/>
              </a:rPr>
              <a:t> – marketing </a:t>
            </a:r>
            <a:r>
              <a:rPr lang="es-ES" sz="2400" i="1" dirty="0" err="1" smtClean="0">
                <a:latin typeface="Bookman Old Style" panose="02050604050505020204" pitchFamily="18" charset="0"/>
              </a:rPr>
              <a:t>through</a:t>
            </a:r>
            <a:r>
              <a:rPr lang="es-ES" sz="2400" i="1" dirty="0" smtClean="0">
                <a:latin typeface="Bookman Old Style" panose="02050604050505020204" pitchFamily="18" charset="0"/>
              </a:rPr>
              <a:t> </a:t>
            </a:r>
            <a:r>
              <a:rPr lang="es-ES" sz="2400" i="1" dirty="0" err="1" smtClean="0">
                <a:latin typeface="Bookman Old Style" panose="02050604050505020204" pitchFamily="18" charset="0"/>
              </a:rPr>
              <a:t>misinformation</a:t>
            </a:r>
            <a:r>
              <a:rPr lang="es-ES" sz="2400" i="1" dirty="0" smtClean="0">
                <a:latin typeface="Bookman Old Style" panose="02050604050505020204" pitchFamily="18" charset="0"/>
              </a:rPr>
              <a:t> and </a:t>
            </a:r>
            <a:r>
              <a:rPr lang="es-ES" sz="2400" i="1" dirty="0" err="1" smtClean="0">
                <a:latin typeface="Bookman Old Style" panose="02050604050505020204" pitchFamily="18" charset="0"/>
              </a:rPr>
              <a:t>manipulation</a:t>
            </a:r>
            <a:r>
              <a:rPr lang="es-ES" sz="2400" i="1" dirty="0" smtClean="0">
                <a:latin typeface="Bookman Old Style" panose="02050604050505020204" pitchFamily="18" charset="0"/>
              </a:rPr>
              <a:t>. </a:t>
            </a:r>
            <a:r>
              <a:rPr lang="es-ES" sz="2400" b="1" i="1" dirty="0" smtClean="0">
                <a:latin typeface="Bookman Old Style" panose="02050604050505020204" pitchFamily="18" charset="0"/>
              </a:rPr>
              <a:t>NEJM 2009; 360: 103-6</a:t>
            </a:r>
            <a:endParaRPr lang="es-ES" sz="2400" b="1" i="1" dirty="0">
              <a:latin typeface="Bookman Old Style" panose="02050604050505020204" pitchFamily="18" charset="0"/>
            </a:endParaRPr>
          </a:p>
        </p:txBody>
      </p:sp>
    </p:spTree>
    <p:extLst>
      <p:ext uri="{BB962C8B-B14F-4D97-AF65-F5344CB8AC3E}">
        <p14:creationId xmlns="" xmlns:p14="http://schemas.microsoft.com/office/powerpoint/2010/main" val="1054003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Bookman Old Style" pitchFamily="18" charset="0"/>
              </a:rPr>
              <a:t>Marketing agresivo de las CF</a:t>
            </a:r>
            <a:endParaRPr lang="es-ES" b="1" dirty="0">
              <a:latin typeface="Bookman Old Style" pitchFamily="18" charset="0"/>
            </a:endParaRPr>
          </a:p>
        </p:txBody>
      </p:sp>
      <p:sp>
        <p:nvSpPr>
          <p:cNvPr id="3" name="2 Marcador de contenido"/>
          <p:cNvSpPr>
            <a:spLocks noGrp="1"/>
          </p:cNvSpPr>
          <p:nvPr>
            <p:ph idx="1"/>
          </p:nvPr>
        </p:nvSpPr>
        <p:spPr>
          <a:xfrm>
            <a:off x="856342" y="2496456"/>
            <a:ext cx="10497457" cy="3927249"/>
          </a:xfrm>
        </p:spPr>
        <p:txBody>
          <a:bodyPr>
            <a:normAutofit lnSpcReduction="10000"/>
          </a:bodyPr>
          <a:lstStyle/>
          <a:p>
            <a:r>
              <a:rPr lang="es-ES" dirty="0" smtClean="0">
                <a:solidFill>
                  <a:schemeClr val="bg2">
                    <a:lumMod val="90000"/>
                  </a:schemeClr>
                </a:solidFill>
                <a:latin typeface="Bookman Old Style" pitchFamily="18" charset="0"/>
              </a:rPr>
              <a:t>Visitadores médicos</a:t>
            </a:r>
          </a:p>
          <a:p>
            <a:r>
              <a:rPr lang="es-ES" dirty="0" smtClean="0">
                <a:solidFill>
                  <a:schemeClr val="bg2"/>
                </a:solidFill>
                <a:latin typeface="Bookman Old Style" pitchFamily="18" charset="0"/>
              </a:rPr>
              <a:t>Invitaciones a congresos y reuniones propias</a:t>
            </a:r>
          </a:p>
          <a:p>
            <a:pPr>
              <a:buNone/>
            </a:pPr>
            <a:r>
              <a:rPr lang="es-ES" dirty="0" smtClean="0">
                <a:solidFill>
                  <a:schemeClr val="bg2"/>
                </a:solidFill>
                <a:latin typeface="Bookman Old Style" pitchFamily="18" charset="0"/>
              </a:rPr>
              <a:t>             </a:t>
            </a:r>
            <a:r>
              <a:rPr lang="es-ES" b="1" dirty="0" smtClean="0">
                <a:solidFill>
                  <a:schemeClr val="bg2"/>
                </a:solidFill>
                <a:latin typeface="Bookman Old Style" pitchFamily="18" charset="0"/>
              </a:rPr>
              <a:t>* Líderes de opinión</a:t>
            </a:r>
          </a:p>
          <a:p>
            <a:r>
              <a:rPr lang="es-ES" dirty="0" smtClean="0">
                <a:solidFill>
                  <a:schemeClr val="bg2">
                    <a:lumMod val="90000"/>
                  </a:schemeClr>
                </a:solidFill>
                <a:latin typeface="Bookman Old Style" pitchFamily="18" charset="0"/>
              </a:rPr>
              <a:t>Cursos </a:t>
            </a:r>
            <a:r>
              <a:rPr lang="es-ES" b="1" dirty="0" smtClean="0">
                <a:solidFill>
                  <a:schemeClr val="bg2">
                    <a:lumMod val="90000"/>
                  </a:schemeClr>
                </a:solidFill>
                <a:latin typeface="Bookman Old Style" pitchFamily="18" charset="0"/>
              </a:rPr>
              <a:t>sesgados </a:t>
            </a:r>
            <a:r>
              <a:rPr lang="es-ES" dirty="0" smtClean="0">
                <a:solidFill>
                  <a:schemeClr val="bg2">
                    <a:lumMod val="90000"/>
                  </a:schemeClr>
                </a:solidFill>
                <a:latin typeface="Bookman Old Style" pitchFamily="18" charset="0"/>
              </a:rPr>
              <a:t>de formación continuada </a:t>
            </a:r>
          </a:p>
          <a:p>
            <a:r>
              <a:rPr lang="es-ES" b="1" dirty="0" smtClean="0">
                <a:latin typeface="Bookman Old Style" pitchFamily="18" charset="0"/>
              </a:rPr>
              <a:t>Financiación de Sociedades Médicas</a:t>
            </a:r>
          </a:p>
          <a:p>
            <a:r>
              <a:rPr lang="es-ES" b="1" dirty="0" smtClean="0">
                <a:latin typeface="Bookman Old Style" pitchFamily="18" charset="0"/>
              </a:rPr>
              <a:t>Financiación de Revistas Médicas (Chantaje)</a:t>
            </a:r>
          </a:p>
          <a:p>
            <a:r>
              <a:rPr lang="es-ES" b="1" dirty="0" smtClean="0">
                <a:latin typeface="Bookman Old Style" pitchFamily="18" charset="0"/>
              </a:rPr>
              <a:t>Financiación de Organizaciones de Pacientes</a:t>
            </a:r>
          </a:p>
          <a:p>
            <a:r>
              <a:rPr lang="es-ES" dirty="0" smtClean="0">
                <a:latin typeface="Bookman Old Style" pitchFamily="18" charset="0"/>
              </a:rPr>
              <a:t>…</a:t>
            </a:r>
          </a:p>
          <a:p>
            <a:endParaRPr lang="es-ES" dirty="0" smtClean="0">
              <a:latin typeface="Bookman Old Style" pitchFamily="18" charset="0"/>
            </a:endParaRPr>
          </a:p>
          <a:p>
            <a:endParaRPr lang="es-ES" dirty="0" smtClean="0">
              <a:latin typeface="Bookman Old Style" pitchFamily="18" charset="0"/>
            </a:endParaRPr>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b="1" dirty="0" smtClean="0">
                <a:solidFill>
                  <a:schemeClr val="accent5">
                    <a:lumMod val="75000"/>
                  </a:schemeClr>
                </a:solidFill>
                <a:latin typeface="Bookman Old Style" pitchFamily="18" charset="0"/>
              </a:rPr>
              <a:t>¿Por qué hemos caído en sus manos?</a:t>
            </a:r>
            <a:br>
              <a:rPr lang="es-ES" b="1" dirty="0" smtClean="0">
                <a:solidFill>
                  <a:schemeClr val="accent5">
                    <a:lumMod val="75000"/>
                  </a:schemeClr>
                </a:solidFill>
                <a:latin typeface="Bookman Old Style" pitchFamily="18" charset="0"/>
              </a:rPr>
            </a:br>
            <a:endParaRPr lang="es-ES" b="1" dirty="0">
              <a:solidFill>
                <a:schemeClr val="accent5">
                  <a:lumMod val="75000"/>
                </a:schemeClr>
              </a:solidFill>
              <a:latin typeface="Bookman Old Style" pitchFamily="18" charset="0"/>
            </a:endParaRPr>
          </a:p>
        </p:txBody>
      </p:sp>
      <p:sp>
        <p:nvSpPr>
          <p:cNvPr id="3" name="Marcador de contenido 2"/>
          <p:cNvSpPr>
            <a:spLocks noGrp="1"/>
          </p:cNvSpPr>
          <p:nvPr>
            <p:ph idx="1"/>
          </p:nvPr>
        </p:nvSpPr>
        <p:spPr/>
        <p:txBody>
          <a:bodyPr>
            <a:normAutofit/>
          </a:bodyPr>
          <a:lstStyle/>
          <a:p>
            <a:r>
              <a:rPr lang="es-ES" b="1" dirty="0" smtClean="0">
                <a:solidFill>
                  <a:schemeClr val="bg2">
                    <a:lumMod val="90000"/>
                  </a:schemeClr>
                </a:solidFill>
                <a:latin typeface="Bookman Old Style" pitchFamily="18" charset="0"/>
              </a:rPr>
              <a:t>Marketing agresivo (de ellas)</a:t>
            </a:r>
          </a:p>
          <a:p>
            <a:r>
              <a:rPr lang="es-ES" b="1" dirty="0" smtClean="0">
                <a:latin typeface="Bookman Old Style" pitchFamily="18" charset="0"/>
              </a:rPr>
              <a:t>Pérdida de fuerza y de poder adquisitivo (de los médicos)</a:t>
            </a:r>
          </a:p>
          <a:p>
            <a:pPr>
              <a:buNone/>
            </a:pPr>
            <a:r>
              <a:rPr lang="es-ES" dirty="0" smtClean="0">
                <a:latin typeface="Bookman Old Style" pitchFamily="18" charset="0"/>
              </a:rPr>
              <a:t>    </a:t>
            </a:r>
            <a:r>
              <a:rPr lang="es-ES" b="1" dirty="0" smtClean="0">
                <a:latin typeface="Bookman Old Style" pitchFamily="18" charset="0"/>
              </a:rPr>
              <a:t>- Desunión de los médicos (EXCLUSIVIDAD…)</a:t>
            </a:r>
          </a:p>
          <a:p>
            <a:pPr>
              <a:buNone/>
            </a:pPr>
            <a:r>
              <a:rPr lang="es-ES" b="1" dirty="0" smtClean="0">
                <a:latin typeface="Bookman Old Style" pitchFamily="18" charset="0"/>
              </a:rPr>
              <a:t>    - Sanidad pública: sueldos bajos e “iguales”, no libre elección de médico</a:t>
            </a:r>
          </a:p>
          <a:p>
            <a:pPr>
              <a:buNone/>
            </a:pPr>
            <a:r>
              <a:rPr lang="es-ES" b="1" dirty="0" smtClean="0">
                <a:latin typeface="Bookman Old Style" pitchFamily="18" charset="0"/>
              </a:rPr>
              <a:t>    - Compañías de salud privadas</a:t>
            </a:r>
          </a:p>
          <a:p>
            <a:r>
              <a:rPr lang="es-ES" b="1" dirty="0" smtClean="0">
                <a:solidFill>
                  <a:schemeClr val="bg2">
                    <a:lumMod val="90000"/>
                  </a:schemeClr>
                </a:solidFill>
                <a:latin typeface="Bookman Old Style" pitchFamily="18" charset="0"/>
              </a:rPr>
              <a:t>Somos igual de deshonestos que los demás</a:t>
            </a:r>
          </a:p>
          <a:p>
            <a:r>
              <a:rPr lang="es-ES" b="1" dirty="0" smtClean="0">
                <a:solidFill>
                  <a:schemeClr val="bg2">
                    <a:lumMod val="90000"/>
                  </a:schemeClr>
                </a:solidFill>
                <a:latin typeface="Bookman Old Style" pitchFamily="18" charset="0"/>
              </a:rPr>
              <a:t>…</a:t>
            </a:r>
          </a:p>
          <a:p>
            <a:endParaRPr lang="es-ES" dirty="0" smtClean="0"/>
          </a:p>
          <a:p>
            <a:endParaRPr lang="es-ES" dirty="0" smtClean="0"/>
          </a:p>
          <a:p>
            <a:endParaRPr lang="es-ES" dirty="0" smtClean="0"/>
          </a:p>
          <a:p>
            <a:endParaRPr lang="es-ES" dirty="0"/>
          </a:p>
        </p:txBody>
      </p:sp>
    </p:spTree>
    <p:extLst>
      <p:ext uri="{BB962C8B-B14F-4D97-AF65-F5344CB8AC3E}">
        <p14:creationId xmlns="" xmlns:p14="http://schemas.microsoft.com/office/powerpoint/2010/main" val="1341207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b="1" dirty="0" smtClean="0">
                <a:solidFill>
                  <a:schemeClr val="accent5">
                    <a:lumMod val="75000"/>
                  </a:schemeClr>
                </a:solidFill>
                <a:latin typeface="Bookman Old Style" pitchFamily="18" charset="0"/>
              </a:rPr>
              <a:t>¿Por qué hemos caído en sus manos?</a:t>
            </a:r>
            <a:br>
              <a:rPr lang="es-ES" b="1" dirty="0" smtClean="0">
                <a:solidFill>
                  <a:schemeClr val="accent5">
                    <a:lumMod val="75000"/>
                  </a:schemeClr>
                </a:solidFill>
                <a:latin typeface="Bookman Old Style" pitchFamily="18" charset="0"/>
              </a:rPr>
            </a:br>
            <a:endParaRPr lang="es-ES" b="1" dirty="0">
              <a:solidFill>
                <a:schemeClr val="accent5">
                  <a:lumMod val="75000"/>
                </a:schemeClr>
              </a:solidFill>
              <a:latin typeface="Bookman Old Style" pitchFamily="18" charset="0"/>
            </a:endParaRPr>
          </a:p>
        </p:txBody>
      </p:sp>
      <p:sp>
        <p:nvSpPr>
          <p:cNvPr id="3" name="Marcador de contenido 2"/>
          <p:cNvSpPr>
            <a:spLocks noGrp="1"/>
          </p:cNvSpPr>
          <p:nvPr>
            <p:ph idx="1"/>
          </p:nvPr>
        </p:nvSpPr>
        <p:spPr/>
        <p:txBody>
          <a:bodyPr/>
          <a:lstStyle/>
          <a:p>
            <a:r>
              <a:rPr lang="es-ES" b="1" dirty="0" smtClean="0">
                <a:solidFill>
                  <a:schemeClr val="bg2">
                    <a:lumMod val="90000"/>
                  </a:schemeClr>
                </a:solidFill>
                <a:latin typeface="Bookman Old Style" pitchFamily="18" charset="0"/>
              </a:rPr>
              <a:t>Marketing agresivo (de ellas)</a:t>
            </a:r>
          </a:p>
          <a:p>
            <a:r>
              <a:rPr lang="es-ES" b="1" dirty="0" smtClean="0">
                <a:solidFill>
                  <a:schemeClr val="bg2">
                    <a:lumMod val="90000"/>
                  </a:schemeClr>
                </a:solidFill>
                <a:latin typeface="Bookman Old Style" pitchFamily="18" charset="0"/>
              </a:rPr>
              <a:t>Pérdida de poder adquisitivo (de nosotros)</a:t>
            </a:r>
          </a:p>
          <a:p>
            <a:pPr>
              <a:buNone/>
            </a:pPr>
            <a:r>
              <a:rPr lang="es-ES" dirty="0" smtClean="0">
                <a:solidFill>
                  <a:schemeClr val="bg2">
                    <a:lumMod val="90000"/>
                  </a:schemeClr>
                </a:solidFill>
                <a:latin typeface="Bookman Old Style" pitchFamily="18" charset="0"/>
              </a:rPr>
              <a:t>    - Desunión de los médicos por intereses diversos</a:t>
            </a:r>
          </a:p>
          <a:p>
            <a:pPr>
              <a:buNone/>
            </a:pPr>
            <a:r>
              <a:rPr lang="es-ES" dirty="0" smtClean="0">
                <a:solidFill>
                  <a:schemeClr val="bg2">
                    <a:lumMod val="90000"/>
                  </a:schemeClr>
                </a:solidFill>
                <a:latin typeface="Bookman Old Style" pitchFamily="18" charset="0"/>
              </a:rPr>
              <a:t>    - Sanidad pública: sueldos iguales, no libre elección de médico, exclusividad</a:t>
            </a:r>
          </a:p>
          <a:p>
            <a:pPr>
              <a:buNone/>
            </a:pPr>
            <a:r>
              <a:rPr lang="es-ES" dirty="0" smtClean="0">
                <a:solidFill>
                  <a:schemeClr val="bg2">
                    <a:lumMod val="90000"/>
                  </a:schemeClr>
                </a:solidFill>
                <a:latin typeface="Bookman Old Style" pitchFamily="18" charset="0"/>
              </a:rPr>
              <a:t>    - Compañías de salud privadas</a:t>
            </a:r>
          </a:p>
          <a:p>
            <a:r>
              <a:rPr lang="es-ES" b="1" dirty="0" smtClean="0">
                <a:latin typeface="Bookman Old Style" pitchFamily="18" charset="0"/>
              </a:rPr>
              <a:t>Somos igual de deshonestos que los demás</a:t>
            </a:r>
          </a:p>
          <a:p>
            <a:r>
              <a:rPr lang="es-ES" b="1" dirty="0" smtClean="0">
                <a:solidFill>
                  <a:schemeClr val="bg2">
                    <a:lumMod val="90000"/>
                  </a:schemeClr>
                </a:solidFill>
                <a:latin typeface="Bookman Old Style" pitchFamily="18" charset="0"/>
              </a:rPr>
              <a:t>…</a:t>
            </a:r>
          </a:p>
          <a:p>
            <a:endParaRPr lang="es-ES" dirty="0" smtClean="0"/>
          </a:p>
          <a:p>
            <a:endParaRPr lang="es-ES" dirty="0" smtClean="0"/>
          </a:p>
          <a:p>
            <a:endParaRPr lang="es-ES" dirty="0" smtClean="0"/>
          </a:p>
          <a:p>
            <a:endParaRPr lang="es-ES" dirty="0"/>
          </a:p>
        </p:txBody>
      </p:sp>
    </p:spTree>
    <p:extLst>
      <p:ext uri="{BB962C8B-B14F-4D97-AF65-F5344CB8AC3E}">
        <p14:creationId xmlns="" xmlns:p14="http://schemas.microsoft.com/office/powerpoint/2010/main" val="1341207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67187" y="1225907"/>
            <a:ext cx="10515600" cy="4351338"/>
          </a:xfrm>
        </p:spPr>
        <p:txBody>
          <a:bodyPr/>
          <a:lstStyle/>
          <a:p>
            <a:pPr marL="0" indent="0">
              <a:buNone/>
            </a:pPr>
            <a:endParaRPr lang="es-ES" dirty="0"/>
          </a:p>
          <a:p>
            <a:pPr marL="0" indent="0">
              <a:buNone/>
            </a:pPr>
            <a:endParaRPr lang="es-ES" sz="3600" b="1" dirty="0" smtClean="0">
              <a:latin typeface="Bookman Old Style" panose="02050604050505020204" pitchFamily="18" charset="0"/>
            </a:endParaRPr>
          </a:p>
          <a:p>
            <a:pPr marL="0" indent="0">
              <a:buNone/>
            </a:pPr>
            <a:r>
              <a:rPr lang="es-ES" sz="3600" dirty="0" smtClean="0">
                <a:latin typeface="Bookman Old Style" panose="02050604050505020204" pitchFamily="18" charset="0"/>
              </a:rPr>
              <a:t>“Uno no puede esperar decir la verdad. Solo puede explicar como llegó a profesar tal o cual opinión” (Virginia Wolf)</a:t>
            </a:r>
          </a:p>
          <a:p>
            <a:pPr marL="0" indent="0">
              <a:buNone/>
            </a:pPr>
            <a:endParaRPr lang="es-ES" sz="3600" b="1" dirty="0" smtClean="0">
              <a:latin typeface="Bookman Old Style" panose="02050604050505020204" pitchFamily="18" charset="0"/>
            </a:endParaRPr>
          </a:p>
        </p:txBody>
      </p:sp>
    </p:spTree>
    <p:extLst>
      <p:ext uri="{BB962C8B-B14F-4D97-AF65-F5344CB8AC3E}">
        <p14:creationId xmlns="" xmlns:p14="http://schemas.microsoft.com/office/powerpoint/2010/main" val="700837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0142" y="1201511"/>
            <a:ext cx="10515600" cy="4351338"/>
          </a:xfrm>
        </p:spPr>
        <p:txBody>
          <a:bodyPr>
            <a:normAutofit fontScale="92500" lnSpcReduction="10000"/>
          </a:bodyPr>
          <a:lstStyle/>
          <a:p>
            <a:pPr marL="0" indent="0" algn="just">
              <a:buNone/>
            </a:pPr>
            <a:r>
              <a:rPr lang="es-ES_tradnl" sz="3600" b="1" dirty="0">
                <a:latin typeface="Bookman Old Style" panose="02050604050505020204" pitchFamily="18" charset="0"/>
              </a:rPr>
              <a:t>“Hay otra dificultad para confiar en el honor y conciencia de un médico. Los médicos son iguales a los otros hombres; la mayor parte de ellos no tienen honor ni conciencia: lo que ellos generalmente confunden con el honor y conciencia es el sentimentalismo y un intenso miedo para hacer algo que los demás no hacen, u omitir hacer algo que todos los demás hacen” </a:t>
            </a:r>
            <a:endParaRPr lang="es-ES_tradnl" sz="3600" b="1" dirty="0" smtClean="0">
              <a:latin typeface="Bookman Old Style" panose="02050604050505020204" pitchFamily="18" charset="0"/>
            </a:endParaRPr>
          </a:p>
          <a:p>
            <a:pPr marL="0" indent="0" algn="just">
              <a:buNone/>
            </a:pPr>
            <a:r>
              <a:rPr lang="es-ES_tradnl" sz="3000" i="1" dirty="0" smtClean="0">
                <a:latin typeface="Bookman Old Style" panose="02050604050505020204" pitchFamily="18" charset="0"/>
              </a:rPr>
              <a:t>(</a:t>
            </a:r>
            <a:r>
              <a:rPr lang="es-ES_tradnl" sz="3000" i="1" dirty="0">
                <a:latin typeface="Bookman Old Style" panose="02050604050505020204" pitchFamily="18" charset="0"/>
              </a:rPr>
              <a:t>George Bernard Shaw). </a:t>
            </a:r>
            <a:r>
              <a:rPr lang="es-ES_tradnl" sz="3000" i="1" dirty="0" err="1">
                <a:latin typeface="Bookman Old Style" panose="02050604050505020204" pitchFamily="18" charset="0"/>
              </a:rPr>
              <a:t>The</a:t>
            </a:r>
            <a:r>
              <a:rPr lang="es-ES_tradnl" sz="3000" i="1" dirty="0">
                <a:latin typeface="Bookman Old Style" panose="02050604050505020204" pitchFamily="18" charset="0"/>
              </a:rPr>
              <a:t> </a:t>
            </a:r>
            <a:r>
              <a:rPr lang="es-ES_tradnl" sz="3000" i="1" dirty="0" err="1">
                <a:latin typeface="Bookman Old Style" panose="02050604050505020204" pitchFamily="18" charset="0"/>
              </a:rPr>
              <a:t>Doctor´s</a:t>
            </a:r>
            <a:r>
              <a:rPr lang="es-ES_tradnl" sz="3000" i="1" dirty="0">
                <a:latin typeface="Bookman Old Style" panose="02050604050505020204" pitchFamily="18" charset="0"/>
              </a:rPr>
              <a:t> </a:t>
            </a:r>
            <a:r>
              <a:rPr lang="es-ES_tradnl" sz="3000" i="1" dirty="0" err="1">
                <a:latin typeface="Bookman Old Style" panose="02050604050505020204" pitchFamily="18" charset="0"/>
              </a:rPr>
              <a:t>Dilemma</a:t>
            </a:r>
            <a:r>
              <a:rPr lang="es-ES_tradnl" sz="3000" i="1" dirty="0">
                <a:latin typeface="Bookman Old Style" panose="02050604050505020204" pitchFamily="18" charset="0"/>
              </a:rPr>
              <a:t> (1911</a:t>
            </a:r>
            <a:r>
              <a:rPr lang="es-ES_tradnl" sz="3000" i="1" dirty="0" smtClean="0">
                <a:latin typeface="Bookman Old Style" panose="02050604050505020204" pitchFamily="18" charset="0"/>
              </a:rPr>
              <a:t>)</a:t>
            </a:r>
            <a:endParaRPr lang="es-ES" sz="3000" i="1" dirty="0">
              <a:latin typeface="Bookman Old Style" panose="02050604050505020204" pitchFamily="18" charset="0"/>
            </a:endParaRPr>
          </a:p>
          <a:p>
            <a:pPr marL="0" indent="0">
              <a:buNone/>
            </a:pPr>
            <a:endParaRPr lang="es-ES" dirty="0"/>
          </a:p>
        </p:txBody>
      </p:sp>
    </p:spTree>
    <p:extLst>
      <p:ext uri="{BB962C8B-B14F-4D97-AF65-F5344CB8AC3E}">
        <p14:creationId xmlns="" xmlns:p14="http://schemas.microsoft.com/office/powerpoint/2010/main" val="4120680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smtClean="0">
                <a:latin typeface="Bookman Old Style" panose="02050604050505020204" pitchFamily="18" charset="0"/>
              </a:rPr>
              <a:t>William </a:t>
            </a:r>
            <a:r>
              <a:rPr lang="es-ES" b="1" dirty="0" err="1" smtClean="0">
                <a:latin typeface="Bookman Old Style" panose="02050604050505020204" pitchFamily="18" charset="0"/>
              </a:rPr>
              <a:t>Osler</a:t>
            </a:r>
            <a:endParaRPr lang="es-ES" b="1" dirty="0">
              <a:latin typeface="Bookman Old Style" panose="02050604050505020204" pitchFamily="18" charset="0"/>
            </a:endParaRPr>
          </a:p>
        </p:txBody>
      </p:sp>
      <p:sp>
        <p:nvSpPr>
          <p:cNvPr id="3" name="Marcador de contenido 2"/>
          <p:cNvSpPr>
            <a:spLocks noGrp="1"/>
          </p:cNvSpPr>
          <p:nvPr>
            <p:ph idx="1"/>
          </p:nvPr>
        </p:nvSpPr>
        <p:spPr/>
        <p:txBody>
          <a:bodyPr/>
          <a:lstStyle/>
          <a:p>
            <a:pPr>
              <a:buNone/>
            </a:pPr>
            <a:endParaRPr lang="es-ES" dirty="0"/>
          </a:p>
          <a:p>
            <a:r>
              <a:rPr lang="es-ES" sz="4400" b="1" dirty="0" smtClean="0">
                <a:latin typeface="Bookman Old Style" panose="02050604050505020204" pitchFamily="18" charset="0"/>
              </a:rPr>
              <a:t>Honestidad</a:t>
            </a:r>
          </a:p>
          <a:p>
            <a:r>
              <a:rPr lang="es-ES" sz="4400" dirty="0" smtClean="0">
                <a:latin typeface="Bookman Old Style" panose="02050604050505020204" pitchFamily="18" charset="0"/>
              </a:rPr>
              <a:t>Humanidad</a:t>
            </a:r>
          </a:p>
          <a:p>
            <a:r>
              <a:rPr lang="es-ES" sz="4400" dirty="0" smtClean="0">
                <a:latin typeface="Bookman Old Style" panose="02050604050505020204" pitchFamily="18" charset="0"/>
              </a:rPr>
              <a:t>Humildad</a:t>
            </a:r>
          </a:p>
          <a:p>
            <a:r>
              <a:rPr lang="es-ES" sz="4400" dirty="0" smtClean="0">
                <a:latin typeface="Bookman Old Style" panose="02050604050505020204" pitchFamily="18" charset="0"/>
              </a:rPr>
              <a:t>Humor</a:t>
            </a:r>
            <a:endParaRPr lang="es-ES" sz="4400" dirty="0">
              <a:latin typeface="Bookman Old Style" panose="02050604050505020204" pitchFamily="18" charset="0"/>
            </a:endParaRPr>
          </a:p>
        </p:txBody>
      </p:sp>
      <p:pic>
        <p:nvPicPr>
          <p:cNvPr id="22530" name="Picture 2" descr="https://upload.wikimedia.org/wikipedia/commons/2/2f/William_Osler_photograph.jpg">
            <a:hlinkClick r:id="rId2"/>
          </p:cNvPr>
          <p:cNvPicPr>
            <a:picLocks noChangeAspect="1" noChangeArrowheads="1"/>
          </p:cNvPicPr>
          <p:nvPr/>
        </p:nvPicPr>
        <p:blipFill>
          <a:blip r:embed="rId3" cstate="print"/>
          <a:srcRect/>
          <a:stretch>
            <a:fillRect/>
          </a:stretch>
        </p:blipFill>
        <p:spPr bwMode="auto">
          <a:xfrm>
            <a:off x="5467804" y="551542"/>
            <a:ext cx="5142140" cy="5718629"/>
          </a:xfrm>
          <a:prstGeom prst="rect">
            <a:avLst/>
          </a:prstGeom>
          <a:noFill/>
        </p:spPr>
      </p:pic>
    </p:spTree>
    <p:extLst>
      <p:ext uri="{BB962C8B-B14F-4D97-AF65-F5344CB8AC3E}">
        <p14:creationId xmlns="" xmlns:p14="http://schemas.microsoft.com/office/powerpoint/2010/main" val="4216417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6608" y="2719219"/>
            <a:ext cx="10515600" cy="1325563"/>
          </a:xfrm>
        </p:spPr>
        <p:txBody>
          <a:bodyPr>
            <a:normAutofit fontScale="90000"/>
          </a:bodyPr>
          <a:lstStyle/>
          <a:p>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a:latin typeface="Bookman Old Style" panose="02050604050505020204" pitchFamily="18" charset="0"/>
              </a:rPr>
              <a:t/>
            </a:r>
            <a:br>
              <a:rPr lang="es-ES" b="1" dirty="0">
                <a:latin typeface="Bookman Old Style" panose="02050604050505020204" pitchFamily="18" charset="0"/>
              </a:rPr>
            </a:br>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a:latin typeface="Bookman Old Style" panose="02050604050505020204" pitchFamily="18" charset="0"/>
              </a:rPr>
              <a:t/>
            </a:r>
            <a:br>
              <a:rPr lang="es-ES" b="1" dirty="0">
                <a:latin typeface="Bookman Old Style" panose="02050604050505020204" pitchFamily="18" charset="0"/>
              </a:rPr>
            </a:br>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a:latin typeface="Bookman Old Style" panose="02050604050505020204" pitchFamily="18" charset="0"/>
              </a:rPr>
              <a:t>El </a:t>
            </a:r>
            <a:r>
              <a:rPr lang="es-ES" b="1" dirty="0" smtClean="0">
                <a:latin typeface="Bookman Old Style" panose="02050604050505020204" pitchFamily="18" charset="0"/>
              </a:rPr>
              <a:t>futuro, si seguimos así</a:t>
            </a:r>
            <a:r>
              <a:rPr lang="es-ES" b="1" dirty="0">
                <a:latin typeface="Bookman Old Style" panose="02050604050505020204" pitchFamily="18" charset="0"/>
              </a:rPr>
              <a:t/>
            </a:r>
            <a:br>
              <a:rPr lang="es-ES" b="1" dirty="0">
                <a:latin typeface="Bookman Old Style" panose="02050604050505020204" pitchFamily="18" charset="0"/>
              </a:rPr>
            </a:br>
            <a:r>
              <a:rPr lang="es-ES" b="1" dirty="0">
                <a:latin typeface="Bookman Old Style" panose="02050604050505020204" pitchFamily="18" charset="0"/>
              </a:rPr>
              <a:t/>
            </a:r>
            <a:br>
              <a:rPr lang="es-ES" b="1" dirty="0">
                <a:latin typeface="Bookman Old Style" panose="02050604050505020204" pitchFamily="18" charset="0"/>
              </a:rPr>
            </a:br>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a:latin typeface="Bookman Old Style" panose="02050604050505020204" pitchFamily="18" charset="0"/>
              </a:rPr>
              <a:t/>
            </a:r>
            <a:br>
              <a:rPr lang="es-ES" b="1" dirty="0">
                <a:latin typeface="Bookman Old Style" panose="02050604050505020204" pitchFamily="18" charset="0"/>
              </a:rPr>
            </a:br>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a:latin typeface="Bookman Old Style" panose="02050604050505020204" pitchFamily="18" charset="0"/>
              </a:rPr>
              <a:t> </a:t>
            </a:r>
            <a:r>
              <a:rPr lang="es-ES" b="1" dirty="0" smtClean="0">
                <a:latin typeface="Bookman Old Style" panose="02050604050505020204" pitchFamily="18" charset="0"/>
              </a:rPr>
              <a:t>                </a:t>
            </a:r>
            <a:endParaRPr lang="es-ES" b="1" dirty="0">
              <a:latin typeface="Bookman Old Style" panose="02050604050505020204" pitchFamily="18" charset="0"/>
            </a:endParaRPr>
          </a:p>
        </p:txBody>
      </p:sp>
    </p:spTree>
    <p:extLst>
      <p:ext uri="{BB962C8B-B14F-4D97-AF65-F5344CB8AC3E}">
        <p14:creationId xmlns="" xmlns:p14="http://schemas.microsoft.com/office/powerpoint/2010/main" val="308464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
            </a:r>
            <a:br>
              <a:rPr lang="es-ES" dirty="0" smtClean="0"/>
            </a:br>
            <a:r>
              <a:rPr lang="es-ES" dirty="0"/>
              <a:t/>
            </a:r>
            <a:br>
              <a:rPr lang="es-ES" dirty="0"/>
            </a:br>
            <a:r>
              <a:rPr lang="es-ES" b="1" dirty="0" smtClean="0"/>
              <a:t>Richard Smith (Médico, Exdirector BMJ)</a:t>
            </a:r>
            <a:endParaRPr lang="es-ES" b="1" dirty="0"/>
          </a:p>
        </p:txBody>
      </p:sp>
      <p:sp>
        <p:nvSpPr>
          <p:cNvPr id="3" name="Marcador de contenido 2"/>
          <p:cNvSpPr>
            <a:spLocks noGrp="1"/>
          </p:cNvSpPr>
          <p:nvPr>
            <p:ph idx="1"/>
          </p:nvPr>
        </p:nvSpPr>
        <p:spPr>
          <a:xfrm>
            <a:off x="838200" y="1837736"/>
            <a:ext cx="10515600" cy="4351338"/>
          </a:xfrm>
        </p:spPr>
        <p:txBody>
          <a:bodyPr/>
          <a:lstStyle/>
          <a:p>
            <a:pPr marL="0" indent="0">
              <a:buNone/>
            </a:pPr>
            <a:endParaRPr lang="es-ES" dirty="0" smtClean="0">
              <a:latin typeface="Bookman Old Style" panose="02050604050505020204" pitchFamily="18" charset="0"/>
              <a:ea typeface="Verdana" panose="020B0604030504040204" pitchFamily="34" charset="0"/>
              <a:cs typeface="Verdana" panose="020B0604030504040204" pitchFamily="34" charset="0"/>
            </a:endParaRPr>
          </a:p>
          <a:p>
            <a:pPr marL="0" indent="0" algn="just">
              <a:buNone/>
            </a:pPr>
            <a:r>
              <a:rPr lang="es-ES" b="1" dirty="0" smtClean="0">
                <a:latin typeface="Bookman Old Style" panose="02050604050505020204" pitchFamily="18" charset="0"/>
                <a:ea typeface="Verdana" panose="020B0604030504040204" pitchFamily="34" charset="0"/>
                <a:cs typeface="Verdana" panose="020B0604030504040204" pitchFamily="34" charset="0"/>
              </a:rPr>
              <a:t>“Los médicos acabarán cayendo en desgracia ante la opinión pública, como ya ha ocurrido con periodistas, diputados y banqueros, por no haber sido capaces de ver hasta que punto han aceptado la corrupción” </a:t>
            </a:r>
          </a:p>
          <a:p>
            <a:pPr marL="0" indent="0" algn="just">
              <a:buNone/>
            </a:pPr>
            <a:endParaRPr lang="es-ES" b="1" dirty="0" smtClean="0">
              <a:latin typeface="Bookman Old Style" panose="02050604050505020204" pitchFamily="18" charset="0"/>
              <a:ea typeface="Verdana" panose="020B0604030504040204" pitchFamily="34" charset="0"/>
              <a:cs typeface="Verdana" panose="020B0604030504040204" pitchFamily="34" charset="0"/>
            </a:endParaRPr>
          </a:p>
          <a:p>
            <a:pPr marL="0" indent="0" algn="just">
              <a:buNone/>
            </a:pPr>
            <a:r>
              <a:rPr lang="es-ES" i="1" dirty="0" smtClean="0">
                <a:latin typeface="Bookman Old Style" panose="02050604050505020204" pitchFamily="18" charset="0"/>
                <a:ea typeface="Verdana" panose="020B0604030504040204" pitchFamily="34" charset="0"/>
                <a:cs typeface="Verdana" panose="020B0604030504040204" pitchFamily="34" charset="0"/>
              </a:rPr>
              <a:t>(En el prólogo de “Medicamentos que matan y crimen organizado. Cómo las grandes farmacéuticas han corrompido el sistema de salud”. Peter C. </a:t>
            </a:r>
            <a:r>
              <a:rPr lang="es-ES" i="1" dirty="0" err="1" smtClean="0">
                <a:latin typeface="Bookman Old Style" panose="02050604050505020204" pitchFamily="18" charset="0"/>
                <a:ea typeface="Verdana" panose="020B0604030504040204" pitchFamily="34" charset="0"/>
                <a:cs typeface="Verdana" panose="020B0604030504040204" pitchFamily="34" charset="0"/>
              </a:rPr>
              <a:t>Gotzsche</a:t>
            </a:r>
            <a:r>
              <a:rPr lang="es-ES" i="1" dirty="0" smtClean="0">
                <a:latin typeface="Bookman Old Style" panose="02050604050505020204" pitchFamily="18" charset="0"/>
                <a:ea typeface="Verdana" panose="020B0604030504040204" pitchFamily="34" charset="0"/>
                <a:cs typeface="Verdana" panose="020B0604030504040204" pitchFamily="34" charset="0"/>
              </a:rPr>
              <a:t>) </a:t>
            </a:r>
            <a:endParaRPr lang="es-ES" i="1" dirty="0">
              <a:latin typeface="Bookman Old Style" panose="02050604050505020204" pitchFamily="18" charset="0"/>
              <a:ea typeface="Verdana" panose="020B0604030504040204" pitchFamily="34" charset="0"/>
              <a:cs typeface="Verdana" panose="020B0604030504040204" pitchFamily="34" charset="0"/>
            </a:endParaRPr>
          </a:p>
        </p:txBody>
      </p:sp>
    </p:spTree>
    <p:extLst>
      <p:ext uri="{BB962C8B-B14F-4D97-AF65-F5344CB8AC3E}">
        <p14:creationId xmlns="" xmlns:p14="http://schemas.microsoft.com/office/powerpoint/2010/main" val="124397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b="1" dirty="0">
              <a:latin typeface="Bookman Old Style" panose="02050604050505020204" pitchFamily="18" charset="0"/>
            </a:endParaRPr>
          </a:p>
          <a:p>
            <a:pPr marL="0" indent="0">
              <a:buNone/>
            </a:pPr>
            <a:r>
              <a:rPr lang="es-ES" b="1" dirty="0" smtClean="0">
                <a:latin typeface="Bookman Old Style" panose="02050604050505020204" pitchFamily="18" charset="0"/>
              </a:rPr>
              <a:t>“Aunque un médico honrado pueda no hacer caso del fraude de ese acoso comercial, los problemas causados por la evidencia tergiversada afectan a todo el mundo sin excepción” </a:t>
            </a:r>
            <a:r>
              <a:rPr lang="es-ES" dirty="0" smtClean="0">
                <a:latin typeface="Bookman Old Style" panose="02050604050505020204" pitchFamily="18" charset="0"/>
              </a:rPr>
              <a:t>(Ben </a:t>
            </a:r>
            <a:r>
              <a:rPr lang="es-ES" dirty="0" err="1" smtClean="0">
                <a:latin typeface="Bookman Old Style" panose="02050604050505020204" pitchFamily="18" charset="0"/>
              </a:rPr>
              <a:t>Goldacre</a:t>
            </a:r>
            <a:r>
              <a:rPr lang="es-ES" dirty="0" smtClean="0">
                <a:latin typeface="Bookman Old Style" panose="02050604050505020204" pitchFamily="18" charset="0"/>
              </a:rPr>
              <a:t>. “Mala </a:t>
            </a:r>
            <a:r>
              <a:rPr lang="es-ES" dirty="0" err="1" smtClean="0">
                <a:latin typeface="Bookman Old Style" panose="02050604050505020204" pitchFamily="18" charset="0"/>
              </a:rPr>
              <a:t>Farma</a:t>
            </a:r>
            <a:r>
              <a:rPr lang="es-ES" dirty="0" smtClean="0">
                <a:latin typeface="Bookman Old Style" panose="02050604050505020204" pitchFamily="18" charset="0"/>
              </a:rPr>
              <a:t>”)</a:t>
            </a:r>
            <a:endParaRPr lang="es-ES" dirty="0" smtClean="0"/>
          </a:p>
          <a:p>
            <a:pPr marL="0" indent="0">
              <a:buNone/>
            </a:pPr>
            <a:endParaRPr lang="es-ES" dirty="0"/>
          </a:p>
        </p:txBody>
      </p:sp>
    </p:spTree>
    <p:extLst>
      <p:ext uri="{BB962C8B-B14F-4D97-AF65-F5344CB8AC3E}">
        <p14:creationId xmlns="" xmlns:p14="http://schemas.microsoft.com/office/powerpoint/2010/main" val="3684845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Bookman Old Style" panose="02050604050505020204" pitchFamily="18" charset="0"/>
              </a:rPr>
              <a:t/>
            </a:r>
            <a:br>
              <a:rPr lang="es-ES" b="1" dirty="0" smtClean="0">
                <a:latin typeface="Bookman Old Style" panose="02050604050505020204" pitchFamily="18" charset="0"/>
              </a:rPr>
            </a:br>
            <a:r>
              <a:rPr lang="es-ES" i="1" dirty="0" err="1" smtClean="0">
                <a:latin typeface="Bookman Old Style" panose="02050604050505020204" pitchFamily="18" charset="0"/>
              </a:rPr>
              <a:t>Aynd</a:t>
            </a:r>
            <a:r>
              <a:rPr lang="es-ES" i="1" dirty="0" smtClean="0">
                <a:latin typeface="Bookman Old Style" panose="02050604050505020204" pitchFamily="18" charset="0"/>
              </a:rPr>
              <a:t> Rand</a:t>
            </a:r>
            <a:endParaRPr lang="es-ES" i="1" dirty="0">
              <a:latin typeface="Bookman Old Style" panose="02050604050505020204" pitchFamily="18" charset="0"/>
            </a:endParaRPr>
          </a:p>
        </p:txBody>
      </p:sp>
      <p:sp>
        <p:nvSpPr>
          <p:cNvPr id="3" name="Marcador de contenido 2"/>
          <p:cNvSpPr>
            <a:spLocks noGrp="1"/>
          </p:cNvSpPr>
          <p:nvPr>
            <p:ph idx="1"/>
          </p:nvPr>
        </p:nvSpPr>
        <p:spPr>
          <a:xfrm>
            <a:off x="977479" y="1764107"/>
            <a:ext cx="10515600" cy="4351338"/>
          </a:xfrm>
        </p:spPr>
        <p:txBody>
          <a:bodyPr>
            <a:normAutofit/>
          </a:bodyPr>
          <a:lstStyle/>
          <a:p>
            <a:pPr marL="0" indent="0" algn="just">
              <a:buNone/>
            </a:pPr>
            <a:endParaRPr lang="es-ES" dirty="0" smtClean="0"/>
          </a:p>
          <a:p>
            <a:pPr marL="0" indent="0" algn="just">
              <a:buNone/>
            </a:pPr>
            <a:r>
              <a:rPr lang="es-ES" sz="3600" b="1" dirty="0" smtClean="0">
                <a:latin typeface="Bookman Old Style" panose="02050604050505020204" pitchFamily="18" charset="0"/>
              </a:rPr>
              <a:t>“Los médicos no son sirvientes de sus pacientes, son comerciantes, como todos los habitantes de una sociedad libre, y deberían enorgullecerse de serlo, porque los servicios que ofrecen son de una importancia crucial</a:t>
            </a:r>
            <a:r>
              <a:rPr lang="es-ES" sz="3600" b="1" dirty="0" smtClean="0">
                <a:latin typeface="Bookman Old Style" panose="02050604050505020204" pitchFamily="18" charset="0"/>
              </a:rPr>
              <a:t>”</a:t>
            </a:r>
          </a:p>
          <a:p>
            <a:pPr marL="0" indent="0" algn="just">
              <a:buNone/>
            </a:pPr>
            <a:r>
              <a:rPr lang="es-ES" sz="3600" dirty="0" smtClean="0">
                <a:latin typeface="Bookman Old Style" panose="02050604050505020204" pitchFamily="18" charset="0"/>
              </a:rPr>
              <a:t>(La Rebelión de Atlas)</a:t>
            </a:r>
            <a:endParaRPr lang="es-ES" sz="3600" dirty="0">
              <a:latin typeface="Bookman Old Style" panose="02050604050505020204" pitchFamily="18" charset="0"/>
            </a:endParaRPr>
          </a:p>
        </p:txBody>
      </p:sp>
    </p:spTree>
    <p:extLst>
      <p:ext uri="{BB962C8B-B14F-4D97-AF65-F5344CB8AC3E}">
        <p14:creationId xmlns="" xmlns:p14="http://schemas.microsoft.com/office/powerpoint/2010/main" val="920861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latin typeface="Bookman Old Style" panose="02050604050505020204" pitchFamily="18" charset="0"/>
              </a:rPr>
              <a:t/>
            </a:r>
            <a:br>
              <a:rPr lang="es-ES" b="1" dirty="0" smtClean="0">
                <a:latin typeface="Bookman Old Style" panose="02050604050505020204" pitchFamily="18" charset="0"/>
              </a:rPr>
            </a:br>
            <a:r>
              <a:rPr lang="es-ES" i="1" dirty="0" smtClean="0">
                <a:latin typeface="Bookman Old Style" panose="02050604050505020204" pitchFamily="18" charset="0"/>
              </a:rPr>
              <a:t>Leonard </a:t>
            </a:r>
            <a:r>
              <a:rPr lang="es-ES" i="1" dirty="0" err="1" smtClean="0">
                <a:latin typeface="Bookman Old Style" panose="02050604050505020204" pitchFamily="18" charset="0"/>
              </a:rPr>
              <a:t>Peikoff</a:t>
            </a:r>
            <a:endParaRPr lang="es-ES" i="1" dirty="0">
              <a:latin typeface="Bookman Old Style" panose="02050604050505020204" pitchFamily="18" charset="0"/>
            </a:endParaRPr>
          </a:p>
        </p:txBody>
      </p:sp>
      <p:sp>
        <p:nvSpPr>
          <p:cNvPr id="3" name="Marcador de contenido 2"/>
          <p:cNvSpPr>
            <a:spLocks noGrp="1"/>
          </p:cNvSpPr>
          <p:nvPr>
            <p:ph idx="1"/>
          </p:nvPr>
        </p:nvSpPr>
        <p:spPr>
          <a:xfrm>
            <a:off x="977479" y="1764107"/>
            <a:ext cx="10515600" cy="4351338"/>
          </a:xfrm>
        </p:spPr>
        <p:txBody>
          <a:bodyPr>
            <a:normAutofit/>
          </a:bodyPr>
          <a:lstStyle/>
          <a:p>
            <a:pPr marL="0" indent="0" algn="just">
              <a:buNone/>
            </a:pPr>
            <a:endParaRPr lang="es-ES" sz="3600" dirty="0" smtClean="0"/>
          </a:p>
          <a:p>
            <a:pPr marL="0" indent="0" algn="just">
              <a:buNone/>
            </a:pPr>
            <a:r>
              <a:rPr lang="es-ES" sz="3600" b="1" dirty="0" smtClean="0">
                <a:latin typeface="Bookman Old Style" pitchFamily="18" charset="0"/>
              </a:rPr>
              <a:t>“Nuestros </a:t>
            </a:r>
            <a:r>
              <a:rPr lang="es-ES" sz="3600" b="1" dirty="0" smtClean="0">
                <a:latin typeface="Bookman Old Style" pitchFamily="18" charset="0"/>
              </a:rPr>
              <a:t>únicos derechos son los derechos a la vida, a la libertad, a la propiedad y a la búsqueda de la felicidad. Eso es todo. Son derechos a actuar, no a recibir recompensas de otras </a:t>
            </a:r>
            <a:r>
              <a:rPr lang="es-ES" sz="3600" b="1" dirty="0" smtClean="0">
                <a:latin typeface="Bookman Old Style" pitchFamily="18" charset="0"/>
              </a:rPr>
              <a:t>personas”</a:t>
            </a:r>
            <a:endParaRPr lang="es-ES" sz="3600" b="1" dirty="0" smtClean="0">
              <a:latin typeface="Bookman Old Style" pitchFamily="18" charset="0"/>
            </a:endParaRPr>
          </a:p>
          <a:p>
            <a:pPr marL="0" indent="0" algn="just">
              <a:buNone/>
            </a:pPr>
            <a:endParaRPr lang="es-ES" sz="3600" dirty="0">
              <a:latin typeface="Bookman Old Style" panose="02050604050505020204" pitchFamily="18" charset="0"/>
            </a:endParaRPr>
          </a:p>
        </p:txBody>
      </p:sp>
    </p:spTree>
    <p:extLst>
      <p:ext uri="{BB962C8B-B14F-4D97-AF65-F5344CB8AC3E}">
        <p14:creationId xmlns="" xmlns:p14="http://schemas.microsoft.com/office/powerpoint/2010/main" val="920861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r>
              <a:rPr lang="es-ES" sz="3200" b="1" dirty="0" smtClean="0">
                <a:latin typeface="Bookman Old Style" panose="02050604050505020204" pitchFamily="18" charset="0"/>
              </a:rPr>
              <a:t>“Las compañías farmacéuticas han logrado en los últimos años innovaciones extraordinarias, Han salvado vidas de una manera espectacular, pero esto no les da carta blanca para ocultar datos, engañar a los médicos y perjudicar a los pacientes”</a:t>
            </a:r>
          </a:p>
          <a:p>
            <a:pPr marL="0" indent="0" algn="just">
              <a:buNone/>
            </a:pPr>
            <a:r>
              <a:rPr lang="es-ES" sz="3200" dirty="0" smtClean="0">
                <a:latin typeface="Bookman Old Style" panose="02050604050505020204" pitchFamily="18" charset="0"/>
              </a:rPr>
              <a:t>(Ben </a:t>
            </a:r>
            <a:r>
              <a:rPr lang="es-ES" sz="3200" dirty="0" err="1" smtClean="0">
                <a:latin typeface="Bookman Old Style" panose="02050604050505020204" pitchFamily="18" charset="0"/>
              </a:rPr>
              <a:t>Goldacre</a:t>
            </a:r>
            <a:r>
              <a:rPr lang="es-ES" sz="3200" dirty="0" smtClean="0">
                <a:latin typeface="Bookman Old Style" panose="02050604050505020204" pitchFamily="18" charset="0"/>
              </a:rPr>
              <a:t>. “Mala </a:t>
            </a:r>
            <a:r>
              <a:rPr lang="es-ES" sz="3200" dirty="0" err="1" smtClean="0">
                <a:latin typeface="Bookman Old Style" panose="02050604050505020204" pitchFamily="18" charset="0"/>
              </a:rPr>
              <a:t>Farma</a:t>
            </a:r>
            <a:r>
              <a:rPr lang="es-ES" sz="3200" dirty="0" smtClean="0">
                <a:latin typeface="Bookman Old Style" panose="02050604050505020204" pitchFamily="18" charset="0"/>
              </a:rPr>
              <a:t>”)</a:t>
            </a:r>
            <a:endParaRPr lang="es-ES" sz="3200" dirty="0">
              <a:latin typeface="Bookman Old Style" panose="02050604050505020204" pitchFamily="18" charset="0"/>
            </a:endParaRPr>
          </a:p>
        </p:txBody>
      </p:sp>
    </p:spTree>
    <p:extLst>
      <p:ext uri="{BB962C8B-B14F-4D97-AF65-F5344CB8AC3E}">
        <p14:creationId xmlns="" xmlns:p14="http://schemas.microsoft.com/office/powerpoint/2010/main" val="598374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2800" y="1407886"/>
            <a:ext cx="10541000" cy="4769077"/>
          </a:xfrm>
        </p:spPr>
        <p:txBody>
          <a:bodyPr>
            <a:normAutofit fontScale="92500" lnSpcReduction="20000"/>
          </a:bodyPr>
          <a:lstStyle/>
          <a:p>
            <a:pPr marL="0" indent="0">
              <a:buNone/>
            </a:pPr>
            <a:r>
              <a:rPr lang="es-ES" dirty="0" smtClean="0">
                <a:latin typeface="Bookman Old Style" panose="02050604050505020204" pitchFamily="18" charset="0"/>
                <a:ea typeface="Verdana" panose="020B0604030504040204" pitchFamily="34" charset="0"/>
                <a:cs typeface="Verdana" panose="020B0604030504040204" pitchFamily="34" charset="0"/>
              </a:rPr>
              <a:t>“</a:t>
            </a:r>
            <a:r>
              <a:rPr lang="es-ES" b="1" dirty="0" smtClean="0">
                <a:latin typeface="Bookman Old Style" panose="02050604050505020204" pitchFamily="18" charset="0"/>
                <a:ea typeface="Verdana" panose="020B0604030504040204" pitchFamily="34" charset="0"/>
                <a:cs typeface="Verdana" panose="020B0604030504040204" pitchFamily="34" charset="0"/>
              </a:rPr>
              <a:t>Las organizaciones de pacientes y de médicos (Sociedades Médicas) no deberían aceptar dinero de la industria farmacéutica. Deberían preguntarse si les parece éticamente aceptable recibir dinero que ha sido ganado en parte por crímenes que han dañado e incluso matado a muchos pacientes. Y los médicos tienen que negarse a recibir a los visitadores médicos porque esto conduce a la prescripción irracional y un gran daño, incluyendo muertes innecesarias” </a:t>
            </a:r>
          </a:p>
          <a:p>
            <a:pPr marL="0" indent="0">
              <a:buNone/>
            </a:pPr>
            <a:endParaRPr lang="es-ES" b="1" dirty="0" smtClean="0">
              <a:latin typeface="Bookman Old Style" panose="02050604050505020204" pitchFamily="18" charset="0"/>
              <a:ea typeface="Verdana" panose="020B0604030504040204" pitchFamily="34" charset="0"/>
              <a:cs typeface="Verdana" panose="020B0604030504040204" pitchFamily="34" charset="0"/>
            </a:endParaRPr>
          </a:p>
          <a:p>
            <a:r>
              <a:rPr lang="es-ES" sz="2600" i="1" dirty="0" smtClean="0">
                <a:latin typeface="Bookman Old Style" panose="02050604050505020204" pitchFamily="18" charset="0"/>
                <a:ea typeface="Verdana" panose="020B0604030504040204" pitchFamily="34" charset="0"/>
                <a:cs typeface="Verdana" panose="020B0604030504040204" pitchFamily="34" charset="0"/>
              </a:rPr>
              <a:t>(Entrevista de Peter C. </a:t>
            </a:r>
            <a:r>
              <a:rPr lang="es-ES" sz="2600" i="1" dirty="0" err="1" smtClean="0">
                <a:latin typeface="Bookman Old Style" panose="02050604050505020204" pitchFamily="18" charset="0"/>
                <a:ea typeface="Verdana" panose="020B0604030504040204" pitchFamily="34" charset="0"/>
                <a:cs typeface="Verdana" panose="020B0604030504040204" pitchFamily="34" charset="0"/>
              </a:rPr>
              <a:t>Gotzsche</a:t>
            </a:r>
            <a:r>
              <a:rPr lang="es-ES" sz="2600" i="1" dirty="0" smtClean="0">
                <a:latin typeface="Bookman Old Style" panose="02050604050505020204" pitchFamily="18" charset="0"/>
                <a:ea typeface="Verdana" panose="020B0604030504040204" pitchFamily="34" charset="0"/>
                <a:cs typeface="Verdana" panose="020B0604030504040204" pitchFamily="34" charset="0"/>
              </a:rPr>
              <a:t> en elconfidencial.com. Autor del libro “Medicamentos que matan y crimen organizado. Cómo las grandes farmacéuticas han corrompido el sistema de salud”) </a:t>
            </a:r>
            <a:r>
              <a:rPr lang="es-ES" sz="2600" i="1" dirty="0" smtClean="0">
                <a:latin typeface="Bookman Old Style" pitchFamily="18" charset="0"/>
              </a:rPr>
              <a:t>(Mejor libro del año/British Medical </a:t>
            </a:r>
            <a:r>
              <a:rPr lang="es-ES" sz="2600" i="1" dirty="0" err="1" smtClean="0">
                <a:latin typeface="Bookman Old Style" pitchFamily="18" charset="0"/>
              </a:rPr>
              <a:t>Association</a:t>
            </a:r>
            <a:r>
              <a:rPr lang="es-ES" sz="2600" i="1" dirty="0" smtClean="0">
                <a:latin typeface="Bookman Old Style" pitchFamily="18" charset="0"/>
              </a:rPr>
              <a:t> - </a:t>
            </a:r>
            <a:r>
              <a:rPr lang="en-US" sz="2400" dirty="0" smtClean="0">
                <a:latin typeface="Bookman Old Style" pitchFamily="18" charset="0"/>
              </a:rPr>
              <a:t>Deadly </a:t>
            </a:r>
            <a:r>
              <a:rPr lang="en-US" sz="2400" dirty="0" smtClean="0">
                <a:latin typeface="Bookman Old Style" pitchFamily="18" charset="0"/>
              </a:rPr>
              <a:t>Medicines and </a:t>
            </a:r>
            <a:r>
              <a:rPr lang="en-US" sz="2400" dirty="0" err="1" smtClean="0">
                <a:latin typeface="Bookman Old Style" pitchFamily="18" charset="0"/>
              </a:rPr>
              <a:t>Organised</a:t>
            </a:r>
            <a:r>
              <a:rPr lang="en-US" sz="2400" dirty="0" smtClean="0">
                <a:latin typeface="Bookman Old Style" pitchFamily="18" charset="0"/>
              </a:rPr>
              <a:t> Crime: How Big </a:t>
            </a:r>
            <a:r>
              <a:rPr lang="en-US" sz="2400" dirty="0" err="1" smtClean="0">
                <a:latin typeface="Bookman Old Style" pitchFamily="18" charset="0"/>
              </a:rPr>
              <a:t>Pharma</a:t>
            </a:r>
            <a:r>
              <a:rPr lang="en-US" sz="2400" dirty="0" smtClean="0">
                <a:latin typeface="Bookman Old Style" pitchFamily="18" charset="0"/>
              </a:rPr>
              <a:t> Has Corrupted </a:t>
            </a:r>
            <a:r>
              <a:rPr lang="en-US" sz="2400" dirty="0" smtClean="0">
                <a:latin typeface="Bookman Old Style" pitchFamily="18" charset="0"/>
              </a:rPr>
              <a:t>Healthcare, 2013)</a:t>
            </a:r>
            <a:endParaRPr lang="en-US" sz="2400" dirty="0" smtClean="0">
              <a:latin typeface="Bookman Old Style" pitchFamily="18" charset="0"/>
            </a:endParaRPr>
          </a:p>
          <a:p>
            <a:pPr>
              <a:buNone/>
            </a:pPr>
            <a:endParaRPr lang="en-US" sz="2400" dirty="0" smtClean="0">
              <a:latin typeface="Bookman Old Style" pitchFamily="18" charset="0"/>
            </a:endParaRPr>
          </a:p>
          <a:p>
            <a:pPr marL="0" indent="0">
              <a:buNone/>
            </a:pPr>
            <a:endParaRPr lang="es-ES" sz="2600" i="1" dirty="0" smtClean="0">
              <a:latin typeface="Bookman Old Style" pitchFamily="18" charset="0"/>
            </a:endParaRPr>
          </a:p>
          <a:p>
            <a:pPr marL="0" indent="0">
              <a:buNone/>
            </a:pPr>
            <a:endParaRPr lang="es-ES" sz="2600" b="1" i="1" dirty="0" smtClean="0">
              <a:latin typeface="Bookman Old Style" panose="02050604050505020204" pitchFamily="18" charset="0"/>
              <a:ea typeface="Verdana" panose="020B0604030504040204" pitchFamily="34" charset="0"/>
              <a:cs typeface="Verdana" panose="020B0604030504040204" pitchFamily="34" charset="0"/>
            </a:endParaRPr>
          </a:p>
          <a:p>
            <a:endParaRPr lang="es-ES" dirty="0"/>
          </a:p>
        </p:txBody>
      </p:sp>
    </p:spTree>
    <p:extLst>
      <p:ext uri="{BB962C8B-B14F-4D97-AF65-F5344CB8AC3E}">
        <p14:creationId xmlns="" xmlns:p14="http://schemas.microsoft.com/office/powerpoint/2010/main" val="2544553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Bookman Old Style" pitchFamily="18" charset="0"/>
              </a:rPr>
              <a:t>¿Qué podemos/debemos hacer?</a:t>
            </a:r>
            <a:endParaRPr lang="es-ES" b="1" dirty="0">
              <a:latin typeface="Bookman Old Style" pitchFamily="18" charset="0"/>
            </a:endParaRPr>
          </a:p>
        </p:txBody>
      </p:sp>
      <p:sp>
        <p:nvSpPr>
          <p:cNvPr id="3" name="2 Marcador de contenido"/>
          <p:cNvSpPr>
            <a:spLocks noGrp="1"/>
          </p:cNvSpPr>
          <p:nvPr>
            <p:ph idx="1"/>
          </p:nvPr>
        </p:nvSpPr>
        <p:spPr>
          <a:xfrm>
            <a:off x="809172" y="1956254"/>
            <a:ext cx="10515600" cy="4351338"/>
          </a:xfrm>
        </p:spPr>
        <p:txBody>
          <a:bodyPr/>
          <a:lstStyle/>
          <a:p>
            <a:r>
              <a:rPr lang="es-ES" dirty="0" smtClean="0">
                <a:latin typeface="Bookman Old Style" pitchFamily="18" charset="0"/>
              </a:rPr>
              <a:t>Stop de esta relación con las empresas farmacéuticas</a:t>
            </a:r>
          </a:p>
          <a:p>
            <a:r>
              <a:rPr lang="es-ES" dirty="0" smtClean="0">
                <a:latin typeface="Bookman Old Style" pitchFamily="18" charset="0"/>
              </a:rPr>
              <a:t>Formación continuada por cuenta propia o de la empresa</a:t>
            </a:r>
          </a:p>
          <a:p>
            <a:r>
              <a:rPr lang="es-ES" dirty="0" smtClean="0">
                <a:latin typeface="Bookman Old Style" pitchFamily="18" charset="0"/>
              </a:rPr>
              <a:t>Dejar de pertenecer a Sociedades Médicas que se financien con las compañías farmacéuticas (Patronos)</a:t>
            </a:r>
          </a:p>
          <a:p>
            <a:r>
              <a:rPr lang="es-ES" dirty="0" smtClean="0">
                <a:latin typeface="Bookman Old Style" pitchFamily="18" charset="0"/>
              </a:rPr>
              <a:t>No aceptar invitaciones, subscriciones a revistas o libros… pagadas por las empresas farmacéuticas</a:t>
            </a:r>
          </a:p>
          <a:p>
            <a:r>
              <a:rPr lang="es-ES" dirty="0" smtClean="0">
                <a:latin typeface="Bookman Old Style" pitchFamily="18" charset="0"/>
              </a:rPr>
              <a:t>No subscripciones a revistas médicas (muy) financiadas por la publicidad y otras cosas de las empresas farmacéuticas</a:t>
            </a:r>
          </a:p>
          <a:p>
            <a:endParaRPr lang="es-ES" dirty="0"/>
          </a:p>
        </p:txBody>
      </p:sp>
    </p:spTree>
    <p:extLst>
      <p:ext uri="{BB962C8B-B14F-4D97-AF65-F5344CB8AC3E}">
        <p14:creationId xmlns="" xmlns:p14="http://schemas.microsoft.com/office/powerpoint/2010/main" val="2141053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42195" y="0"/>
            <a:ext cx="9307610" cy="6858000"/>
          </a:xfrm>
          <a:prstGeom prst="rect">
            <a:avLst/>
          </a:prstGeom>
        </p:spPr>
      </p:pic>
    </p:spTree>
    <p:extLst>
      <p:ext uri="{BB962C8B-B14F-4D97-AF65-F5344CB8AC3E}">
        <p14:creationId xmlns="" xmlns:p14="http://schemas.microsoft.com/office/powerpoint/2010/main" val="500949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Bookman Old Style" pitchFamily="18" charset="0"/>
              </a:rPr>
              <a:t/>
            </a:r>
            <a:br>
              <a:rPr lang="es-ES" b="1" dirty="0" smtClean="0">
                <a:latin typeface="Bookman Old Style" pitchFamily="18" charset="0"/>
              </a:rPr>
            </a:br>
            <a:r>
              <a:rPr lang="es-ES" b="1" dirty="0" smtClean="0">
                <a:latin typeface="Bookman Old Style" pitchFamily="18" charset="0"/>
              </a:rPr>
              <a:t>Mis conclusiones</a:t>
            </a:r>
            <a:endParaRPr lang="es-ES" b="1" dirty="0">
              <a:latin typeface="Bookman Old Style" pitchFamily="18" charset="0"/>
            </a:endParaRPr>
          </a:p>
        </p:txBody>
      </p:sp>
      <p:sp>
        <p:nvSpPr>
          <p:cNvPr id="3" name="2 Marcador de contenido"/>
          <p:cNvSpPr>
            <a:spLocks noGrp="1"/>
          </p:cNvSpPr>
          <p:nvPr>
            <p:ph idx="1"/>
          </p:nvPr>
        </p:nvSpPr>
        <p:spPr>
          <a:xfrm>
            <a:off x="809171" y="2246540"/>
            <a:ext cx="10515600" cy="4351338"/>
          </a:xfrm>
        </p:spPr>
        <p:txBody>
          <a:bodyPr/>
          <a:lstStyle/>
          <a:p>
            <a:r>
              <a:rPr lang="es-ES" dirty="0" smtClean="0">
                <a:latin typeface="Bookman Old Style" pitchFamily="18" charset="0"/>
              </a:rPr>
              <a:t>La relación actual de los médicos con la industria farmacéutica es impropia para los médicos, nefasta para los enfermos y contraproducente para todos los ciudadanos. Solo es beneficiosa para las compañías farmacéuticas.</a:t>
            </a:r>
          </a:p>
          <a:p>
            <a:r>
              <a:rPr lang="es-ES" dirty="0" smtClean="0">
                <a:latin typeface="Bookman Old Style" pitchFamily="18" charset="0"/>
              </a:rPr>
              <a:t>Contribuyamos a cambiar esta relación, aunque solo lo hagamos por los futuros médicos. </a:t>
            </a:r>
          </a:p>
          <a:p>
            <a:endParaRPr lang="es-ES" dirty="0" smtClean="0">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endParaRPr lang="es-ES" b="1" dirty="0" smtClean="0">
              <a:latin typeface="Bookman Old Style" panose="02050604050505020204" pitchFamily="18" charset="0"/>
            </a:endParaRPr>
          </a:p>
          <a:p>
            <a:pPr marL="0" indent="0" algn="just">
              <a:buNone/>
            </a:pPr>
            <a:endParaRPr lang="es-ES" b="1" dirty="0">
              <a:latin typeface="Bookman Old Style" panose="02050604050505020204" pitchFamily="18" charset="0"/>
            </a:endParaRPr>
          </a:p>
          <a:p>
            <a:pPr marL="0" indent="0" algn="just">
              <a:buNone/>
            </a:pPr>
            <a:r>
              <a:rPr lang="es-ES" b="1" dirty="0" smtClean="0">
                <a:latin typeface="Bookman Old Style" panose="02050604050505020204" pitchFamily="18" charset="0"/>
              </a:rPr>
              <a:t>“Las compañías farmacéuticas gastan en comercialización y publicidad el doble que en investigación y desarrollo de un nuevo fármaco” </a:t>
            </a:r>
            <a:r>
              <a:rPr lang="es-ES" dirty="0" smtClean="0">
                <a:latin typeface="Bookman Old Style" panose="02050604050505020204" pitchFamily="18" charset="0"/>
              </a:rPr>
              <a:t>(Ben </a:t>
            </a:r>
            <a:r>
              <a:rPr lang="es-ES" dirty="0" err="1" smtClean="0">
                <a:latin typeface="Bookman Old Style" panose="02050604050505020204" pitchFamily="18" charset="0"/>
              </a:rPr>
              <a:t>Goldacre</a:t>
            </a:r>
            <a:r>
              <a:rPr lang="es-ES" dirty="0" smtClean="0">
                <a:latin typeface="Bookman Old Style" panose="02050604050505020204" pitchFamily="18" charset="0"/>
              </a:rPr>
              <a:t>. “Mala </a:t>
            </a:r>
            <a:r>
              <a:rPr lang="es-ES" dirty="0" err="1" smtClean="0">
                <a:latin typeface="Bookman Old Style" panose="02050604050505020204" pitchFamily="18" charset="0"/>
              </a:rPr>
              <a:t>Farma</a:t>
            </a:r>
            <a:r>
              <a:rPr lang="es-ES" dirty="0" smtClean="0">
                <a:latin typeface="Bookman Old Style" panose="02050604050505020204" pitchFamily="18" charset="0"/>
              </a:rPr>
              <a:t>”)</a:t>
            </a:r>
            <a:endParaRPr lang="es-ES" dirty="0"/>
          </a:p>
        </p:txBody>
      </p:sp>
    </p:spTree>
    <p:extLst>
      <p:ext uri="{BB962C8B-B14F-4D97-AF65-F5344CB8AC3E}">
        <p14:creationId xmlns="" xmlns:p14="http://schemas.microsoft.com/office/powerpoint/2010/main" val="936655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r>
              <a:rPr lang="es-ES" dirty="0" smtClean="0">
                <a:latin typeface="Bookman Old Style" panose="02050604050505020204" pitchFamily="18" charset="0"/>
              </a:rPr>
              <a:t>“Me revienta que ese tal </a:t>
            </a:r>
            <a:r>
              <a:rPr lang="es-ES" dirty="0" err="1" smtClean="0">
                <a:latin typeface="Bookman Old Style" panose="02050604050505020204" pitchFamily="18" charset="0"/>
              </a:rPr>
              <a:t>Gotzsche</a:t>
            </a:r>
            <a:r>
              <a:rPr lang="es-ES" dirty="0" smtClean="0">
                <a:latin typeface="Bookman Old Style" panose="02050604050505020204" pitchFamily="18" charset="0"/>
              </a:rPr>
              <a:t> diga que las farmacéuticas son como la mafia”</a:t>
            </a:r>
          </a:p>
          <a:p>
            <a:pPr marL="0" indent="0">
              <a:buNone/>
            </a:pPr>
            <a:r>
              <a:rPr lang="es-ES" dirty="0">
                <a:latin typeface="Bookman Old Style" panose="02050604050505020204" pitchFamily="18" charset="0"/>
              </a:rPr>
              <a:t> </a:t>
            </a:r>
            <a:r>
              <a:rPr lang="es-ES" dirty="0" smtClean="0">
                <a:latin typeface="Bookman Old Style" panose="02050604050505020204" pitchFamily="18" charset="0"/>
              </a:rPr>
              <a:t>“¿Y por qué?”</a:t>
            </a:r>
          </a:p>
          <a:p>
            <a:pPr marL="0" indent="0">
              <a:buNone/>
            </a:pPr>
            <a:r>
              <a:rPr lang="es-ES" dirty="0" smtClean="0">
                <a:latin typeface="Bookman Old Style" panose="02050604050505020204" pitchFamily="18" charset="0"/>
              </a:rPr>
              <a:t>“Porque no somos tan malos. ¡Ellas matan mucha más gente que nosotros!” </a:t>
            </a:r>
          </a:p>
          <a:p>
            <a:pPr marL="0" indent="0">
              <a:buNone/>
            </a:pPr>
            <a:endParaRPr lang="es-ES" dirty="0"/>
          </a:p>
        </p:txBody>
      </p:sp>
    </p:spTree>
    <p:extLst>
      <p:ext uri="{BB962C8B-B14F-4D97-AF65-F5344CB8AC3E}">
        <p14:creationId xmlns="" xmlns:p14="http://schemas.microsoft.com/office/powerpoint/2010/main" val="1816285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6257" y="1825625"/>
            <a:ext cx="10515600" cy="4351338"/>
          </a:xfrm>
        </p:spPr>
        <p:txBody>
          <a:bodyPr/>
          <a:lstStyle/>
          <a:p>
            <a:pPr marL="0" indent="0">
              <a:buNone/>
            </a:pPr>
            <a:endParaRPr lang="es-ES" dirty="0" smtClean="0"/>
          </a:p>
          <a:p>
            <a:pPr marL="0" indent="0">
              <a:buNone/>
            </a:pPr>
            <a:r>
              <a:rPr lang="es-ES" b="1" i="1" dirty="0" smtClean="0">
                <a:latin typeface="Bookman Old Style" pitchFamily="18" charset="0"/>
              </a:rPr>
              <a:t>Medicamentos que matan y crimen organizado. Cómo las grandes farmacéuticas han corrompido el sistema de salud.</a:t>
            </a:r>
          </a:p>
          <a:p>
            <a:pPr marL="0" indent="0">
              <a:buNone/>
            </a:pPr>
            <a:r>
              <a:rPr lang="es-ES" i="1" dirty="0" smtClean="0">
                <a:latin typeface="Bookman Old Style" pitchFamily="18" charset="0"/>
              </a:rPr>
              <a:t>Peter C. </a:t>
            </a:r>
            <a:r>
              <a:rPr lang="es-ES" i="1" dirty="0" err="1" smtClean="0">
                <a:latin typeface="Bookman Old Style" pitchFamily="18" charset="0"/>
              </a:rPr>
              <a:t>Gotzche</a:t>
            </a:r>
            <a:endParaRPr lang="es-ES" i="1" dirty="0" smtClean="0">
              <a:latin typeface="Bookman Old Style" pitchFamily="18" charset="0"/>
            </a:endParaRPr>
          </a:p>
          <a:p>
            <a:pPr marL="0" indent="0">
              <a:buNone/>
            </a:pPr>
            <a:endParaRPr lang="es-ES" dirty="0" smtClean="0"/>
          </a:p>
          <a:p>
            <a:pPr marL="0" indent="0">
              <a:buNone/>
            </a:pPr>
            <a:r>
              <a:rPr lang="es-ES" i="1" dirty="0" smtClean="0">
                <a:latin typeface="Bookman Old Style" pitchFamily="18" charset="0"/>
              </a:rPr>
              <a:t>(Mejor libro del año/British Medical </a:t>
            </a:r>
            <a:r>
              <a:rPr lang="es-ES" i="1" dirty="0" err="1" smtClean="0">
                <a:latin typeface="Bookman Old Style" pitchFamily="18" charset="0"/>
              </a:rPr>
              <a:t>Association</a:t>
            </a:r>
            <a:r>
              <a:rPr lang="es-ES" i="1" dirty="0" smtClean="0">
                <a:latin typeface="Bookman Old Style" pitchFamily="18" charset="0"/>
              </a:rPr>
              <a:t>)</a:t>
            </a:r>
          </a:p>
        </p:txBody>
      </p:sp>
    </p:spTree>
    <p:extLst>
      <p:ext uri="{BB962C8B-B14F-4D97-AF65-F5344CB8AC3E}">
        <p14:creationId xmlns="" xmlns:p14="http://schemas.microsoft.com/office/powerpoint/2010/main" val="18162850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endParaRPr lang="es-ES" b="1" dirty="0" smtClean="0"/>
          </a:p>
          <a:p>
            <a:pPr marL="0" indent="0">
              <a:buNone/>
            </a:pPr>
            <a:endParaRPr lang="es-ES" b="1" dirty="0"/>
          </a:p>
          <a:p>
            <a:pPr marL="0" indent="0" algn="just">
              <a:buNone/>
            </a:pPr>
            <a:r>
              <a:rPr lang="es-ES" sz="4400" b="1" dirty="0" smtClean="0">
                <a:latin typeface="Bookman Old Style" panose="02050604050505020204" pitchFamily="18" charset="0"/>
              </a:rPr>
              <a:t>“</a:t>
            </a:r>
            <a:r>
              <a:rPr lang="es-ES" sz="4400" b="1" dirty="0">
                <a:latin typeface="Bookman Old Style" panose="02050604050505020204" pitchFamily="18" charset="0"/>
              </a:rPr>
              <a:t>El mejor médico es el que conoce la inutilidad de la mayor parte de las medicinas” (</a:t>
            </a:r>
            <a:r>
              <a:rPr lang="es-ES" sz="4400" b="1" dirty="0" err="1">
                <a:latin typeface="Bookman Old Style" panose="02050604050505020204" pitchFamily="18" charset="0"/>
              </a:rPr>
              <a:t>Benjamin</a:t>
            </a:r>
            <a:r>
              <a:rPr lang="es-ES" sz="4400" b="1" dirty="0">
                <a:latin typeface="Bookman Old Style" panose="02050604050505020204" pitchFamily="18" charset="0"/>
              </a:rPr>
              <a:t> Franklin)</a:t>
            </a:r>
            <a:r>
              <a:rPr lang="es-ES" sz="5400" b="1" dirty="0"/>
              <a:t>             </a:t>
            </a:r>
            <a:endParaRPr lang="es-ES" sz="5400" dirty="0"/>
          </a:p>
          <a:p>
            <a:pPr marL="0" indent="0" algn="just">
              <a:buNone/>
            </a:pPr>
            <a:endParaRPr lang="es-ES" sz="5400" dirty="0"/>
          </a:p>
        </p:txBody>
      </p:sp>
    </p:spTree>
    <p:extLst>
      <p:ext uri="{BB962C8B-B14F-4D97-AF65-F5344CB8AC3E}">
        <p14:creationId xmlns="" xmlns:p14="http://schemas.microsoft.com/office/powerpoint/2010/main" val="4263414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7644" y="1662123"/>
            <a:ext cx="10515600" cy="4351338"/>
          </a:xfrm>
        </p:spPr>
        <p:txBody>
          <a:bodyPr>
            <a:normAutofit/>
          </a:bodyPr>
          <a:lstStyle/>
          <a:p>
            <a:pPr marL="0" indent="0">
              <a:buNone/>
            </a:pPr>
            <a:endParaRPr lang="es-ES_tradnl" sz="5400" b="1" dirty="0" smtClean="0">
              <a:latin typeface="Bookman Old Style" panose="02050604050505020204" pitchFamily="18" charset="0"/>
            </a:endParaRPr>
          </a:p>
          <a:p>
            <a:pPr marL="0" indent="0" algn="just">
              <a:buNone/>
            </a:pPr>
            <a:r>
              <a:rPr lang="es-ES_tradnl" sz="5400" b="1" dirty="0" smtClean="0">
                <a:latin typeface="Bookman Old Style" panose="02050604050505020204" pitchFamily="18" charset="0"/>
              </a:rPr>
              <a:t>“</a:t>
            </a:r>
            <a:r>
              <a:rPr lang="es-ES_tradnl" sz="5400" b="1" dirty="0">
                <a:latin typeface="Bookman Old Style" panose="02050604050505020204" pitchFamily="18" charset="0"/>
              </a:rPr>
              <a:t>El médico no es otra cosa que el consuelo del alma” (Petronio)</a:t>
            </a:r>
            <a:endParaRPr lang="es-ES" sz="5400" b="1" dirty="0">
              <a:latin typeface="Bookman Old Style" panose="02050604050505020204" pitchFamily="18" charset="0"/>
            </a:endParaRPr>
          </a:p>
          <a:p>
            <a:pPr marL="0" indent="0">
              <a:buNone/>
            </a:pPr>
            <a:endParaRPr lang="es-ES" sz="5400" dirty="0">
              <a:latin typeface="Bookman Old Style" panose="02050604050505020204" pitchFamily="18" charset="0"/>
            </a:endParaRPr>
          </a:p>
        </p:txBody>
      </p:sp>
    </p:spTree>
    <p:extLst>
      <p:ext uri="{BB962C8B-B14F-4D97-AF65-F5344CB8AC3E}">
        <p14:creationId xmlns="" xmlns:p14="http://schemas.microsoft.com/office/powerpoint/2010/main" val="1570000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smtClean="0">
                <a:latin typeface="Bookman Old Style" panose="02050604050505020204" pitchFamily="18" charset="0"/>
              </a:rPr>
              <a:t/>
            </a:r>
            <a:br>
              <a:rPr lang="es-ES" sz="4000" b="1" dirty="0" smtClean="0">
                <a:latin typeface="Bookman Old Style" panose="02050604050505020204" pitchFamily="18" charset="0"/>
              </a:rPr>
            </a:br>
            <a:r>
              <a:rPr lang="es-ES" sz="4000" b="1" dirty="0" smtClean="0">
                <a:latin typeface="Bookman Old Style" panose="02050604050505020204" pitchFamily="18" charset="0"/>
              </a:rPr>
              <a:t>El Loco de la Colina a Manuel </a:t>
            </a:r>
            <a:r>
              <a:rPr lang="es-ES" sz="4000" b="1" dirty="0" err="1" smtClean="0">
                <a:latin typeface="Bookman Old Style" panose="02050604050505020204" pitchFamily="18" charset="0"/>
              </a:rPr>
              <a:t>Vicent</a:t>
            </a:r>
            <a:endParaRPr lang="es-ES" sz="4000" b="1" dirty="0">
              <a:latin typeface="Bookman Old Style" panose="02050604050505020204" pitchFamily="18" charset="0"/>
            </a:endParaRPr>
          </a:p>
        </p:txBody>
      </p:sp>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smtClean="0"/>
          </a:p>
          <a:p>
            <a:pPr marL="0" indent="0" algn="just">
              <a:buNone/>
            </a:pPr>
            <a:r>
              <a:rPr lang="es-ES" sz="3600" b="1" dirty="0" smtClean="0">
                <a:latin typeface="Bookman Old Style" panose="02050604050505020204" pitchFamily="18" charset="0"/>
              </a:rPr>
              <a:t>P: ¿Usted se corrompería?</a:t>
            </a:r>
          </a:p>
          <a:p>
            <a:pPr marL="0" indent="0" algn="just">
              <a:buNone/>
            </a:pPr>
            <a:r>
              <a:rPr lang="es-ES" sz="3600" b="1" dirty="0" smtClean="0">
                <a:latin typeface="Bookman Old Style" panose="02050604050505020204" pitchFamily="18" charset="0"/>
              </a:rPr>
              <a:t>R: Solo hay dos clases de personas que no se corrompen: Unas, a las que no </a:t>
            </a:r>
            <a:r>
              <a:rPr lang="es-ES" sz="3600" b="1" dirty="0">
                <a:latin typeface="Bookman Old Style" panose="02050604050505020204" pitchFamily="18" charset="0"/>
              </a:rPr>
              <a:t>les hace </a:t>
            </a:r>
            <a:r>
              <a:rPr lang="es-ES" sz="3600" b="1" dirty="0" smtClean="0">
                <a:latin typeface="Bookman Old Style" panose="02050604050505020204" pitchFamily="18" charset="0"/>
              </a:rPr>
              <a:t>falta; otras, a las que nunca le ofrecen corromperse.</a:t>
            </a:r>
            <a:endParaRPr lang="es-ES" sz="3600" b="1" dirty="0">
              <a:latin typeface="Bookman Old Style" panose="02050604050505020204" pitchFamily="18" charset="0"/>
            </a:endParaRPr>
          </a:p>
        </p:txBody>
      </p:sp>
    </p:spTree>
    <p:extLst>
      <p:ext uri="{BB962C8B-B14F-4D97-AF65-F5344CB8AC3E}">
        <p14:creationId xmlns="" xmlns:p14="http://schemas.microsoft.com/office/powerpoint/2010/main" val="3089446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1118" y="1109175"/>
            <a:ext cx="10515600" cy="4351338"/>
          </a:xfrm>
        </p:spPr>
        <p:txBody>
          <a:bodyPr/>
          <a:lstStyle/>
          <a:p>
            <a:pPr marL="0" indent="0">
              <a:buNone/>
            </a:pPr>
            <a:endParaRPr lang="es-ES" dirty="0"/>
          </a:p>
          <a:p>
            <a:pPr marL="0" indent="0">
              <a:buNone/>
            </a:pPr>
            <a:endParaRPr lang="es-ES" sz="3600" b="1" dirty="0" smtClean="0">
              <a:latin typeface="Bookman Old Style" panose="02050604050505020204" pitchFamily="18" charset="0"/>
            </a:endParaRPr>
          </a:p>
          <a:p>
            <a:pPr marL="0" indent="0">
              <a:buNone/>
            </a:pPr>
            <a:endParaRPr lang="es-ES" sz="3600" b="1" dirty="0">
              <a:latin typeface="Bookman Old Style" panose="02050604050505020204" pitchFamily="18" charset="0"/>
            </a:endParaRPr>
          </a:p>
          <a:p>
            <a:pPr marL="0" indent="0">
              <a:buNone/>
            </a:pPr>
            <a:r>
              <a:rPr lang="es-ES" sz="3600" dirty="0" smtClean="0">
                <a:latin typeface="Bookman Old Style" panose="02050604050505020204" pitchFamily="18" charset="0"/>
              </a:rPr>
              <a:t>“</a:t>
            </a:r>
            <a:r>
              <a:rPr lang="pt-PT" sz="3600" dirty="0">
                <a:latin typeface="Bookman Old Style" panose="02050604050505020204" pitchFamily="18" charset="0"/>
              </a:rPr>
              <a:t>Nada acontece por </a:t>
            </a:r>
            <a:r>
              <a:rPr lang="pt-PT" sz="3600" dirty="0" smtClean="0">
                <a:latin typeface="Bookman Old Style" panose="02050604050505020204" pitchFamily="18" charset="0"/>
              </a:rPr>
              <a:t>acaso”</a:t>
            </a:r>
            <a:r>
              <a:rPr lang="es-ES" sz="3600" dirty="0" smtClean="0">
                <a:latin typeface="Bookman Old Style" panose="02050604050505020204" pitchFamily="18" charset="0"/>
              </a:rPr>
              <a:t> (Dr. José Ramón Rodríguez Suárez)</a:t>
            </a:r>
          </a:p>
          <a:p>
            <a:pPr marL="0" indent="0">
              <a:buNone/>
            </a:pPr>
            <a:endParaRPr lang="es-ES" b="1" dirty="0">
              <a:latin typeface="Bookman Old Style" panose="02050604050505020204" pitchFamily="18" charset="0"/>
            </a:endParaRPr>
          </a:p>
        </p:txBody>
      </p:sp>
    </p:spTree>
    <p:extLst>
      <p:ext uri="{BB962C8B-B14F-4D97-AF65-F5344CB8AC3E}">
        <p14:creationId xmlns="" xmlns:p14="http://schemas.microsoft.com/office/powerpoint/2010/main" val="2008184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endParaRPr lang="es-ES" dirty="0" smtClean="0"/>
          </a:p>
          <a:p>
            <a:pPr marL="0" indent="0">
              <a:buNone/>
            </a:pPr>
            <a:endParaRPr lang="es-ES" dirty="0"/>
          </a:p>
          <a:p>
            <a:pPr marL="0" indent="0">
              <a:buNone/>
            </a:pPr>
            <a:endParaRPr lang="es-ES" dirty="0" smtClean="0"/>
          </a:p>
          <a:p>
            <a:pPr marL="0" indent="0">
              <a:buNone/>
            </a:pPr>
            <a:r>
              <a:rPr lang="es-ES" sz="3600" b="1" dirty="0" err="1" smtClean="0">
                <a:latin typeface="Bookman Old Style" panose="02050604050505020204" pitchFamily="18" charset="0"/>
              </a:rPr>
              <a:t>Sinuhé</a:t>
            </a:r>
            <a:r>
              <a:rPr lang="es-ES" sz="3600" b="1" dirty="0" smtClean="0">
                <a:latin typeface="Bookman Old Style" panose="02050604050505020204" pitchFamily="18" charset="0"/>
              </a:rPr>
              <a:t> el Egipcio </a:t>
            </a:r>
            <a:r>
              <a:rPr lang="es-ES" sz="3600" b="1" dirty="0">
                <a:latin typeface="Bookman Old Style" panose="02050604050505020204" pitchFamily="18" charset="0"/>
              </a:rPr>
              <a:t>(</a:t>
            </a:r>
            <a:r>
              <a:rPr lang="es-ES" sz="3600" b="1" dirty="0" err="1" smtClean="0">
                <a:latin typeface="Bookman Old Style" panose="02050604050505020204" pitchFamily="18" charset="0"/>
              </a:rPr>
              <a:t>Nefer</a:t>
            </a:r>
            <a:r>
              <a:rPr lang="es-ES" sz="3600" b="1" dirty="0" smtClean="0">
                <a:latin typeface="Bookman Old Style" panose="02050604050505020204" pitchFamily="18" charset="0"/>
              </a:rPr>
              <a:t>)</a:t>
            </a:r>
          </a:p>
          <a:p>
            <a:pPr marL="0" indent="0">
              <a:buNone/>
            </a:pPr>
            <a:endParaRPr lang="es-ES" sz="3600" b="1" dirty="0">
              <a:latin typeface="Bookman Old Style" panose="02050604050505020204" pitchFamily="18" charset="0"/>
            </a:endParaRPr>
          </a:p>
          <a:p>
            <a:pPr marL="0" indent="0">
              <a:buNone/>
            </a:pPr>
            <a:r>
              <a:rPr lang="es-ES" sz="3600" b="1" dirty="0" smtClean="0">
                <a:latin typeface="Bookman Old Style" panose="02050604050505020204" pitchFamily="18" charset="0"/>
              </a:rPr>
              <a:t>                            </a:t>
            </a:r>
            <a:r>
              <a:rPr lang="es-ES" sz="3600" dirty="0" err="1" smtClean="0">
                <a:latin typeface="Bookman Old Style" panose="02050604050505020204" pitchFamily="18" charset="0"/>
              </a:rPr>
              <a:t>Mika</a:t>
            </a:r>
            <a:r>
              <a:rPr lang="es-ES" sz="3600" dirty="0" smtClean="0">
                <a:latin typeface="Bookman Old Style" panose="02050604050505020204" pitchFamily="18" charset="0"/>
              </a:rPr>
              <a:t> </a:t>
            </a:r>
            <a:r>
              <a:rPr lang="es-ES" sz="3600" dirty="0" err="1" smtClean="0">
                <a:latin typeface="Bookman Old Style" panose="02050604050505020204" pitchFamily="18" charset="0"/>
              </a:rPr>
              <a:t>Waltari</a:t>
            </a:r>
            <a:endParaRPr lang="es-ES" sz="3600" dirty="0">
              <a:latin typeface="Bookman Old Style" panose="02050604050505020204" pitchFamily="18" charset="0"/>
            </a:endParaRPr>
          </a:p>
        </p:txBody>
      </p:sp>
    </p:spTree>
    <p:extLst>
      <p:ext uri="{BB962C8B-B14F-4D97-AF65-F5344CB8AC3E}">
        <p14:creationId xmlns="" xmlns:p14="http://schemas.microsoft.com/office/powerpoint/2010/main" val="3474124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939800" y="2963182"/>
            <a:ext cx="10515600" cy="1325563"/>
          </a:xfrm>
        </p:spPr>
        <p:txBody>
          <a:bodyPr>
            <a:normAutofit fontScale="90000"/>
          </a:bodyPr>
          <a:lstStyle/>
          <a:p>
            <a:r>
              <a:rPr lang="es-ES" b="1" dirty="0" smtClean="0">
                <a:latin typeface="Bookman Old Style" pitchFamily="18" charset="0"/>
              </a:rPr>
              <a:t>Soluciones</a:t>
            </a:r>
            <a:br>
              <a:rPr lang="es-ES" b="1" dirty="0" smtClean="0">
                <a:latin typeface="Bookman Old Style" pitchFamily="18" charset="0"/>
              </a:rPr>
            </a:br>
            <a:r>
              <a:rPr lang="es-ES" b="1" dirty="0" smtClean="0">
                <a:latin typeface="Bookman Old Style" pitchFamily="18" charset="0"/>
              </a:rPr>
              <a:t/>
            </a:r>
            <a:br>
              <a:rPr lang="es-ES" b="1" dirty="0" smtClean="0">
                <a:latin typeface="Bookman Old Style" pitchFamily="18" charset="0"/>
              </a:rPr>
            </a:br>
            <a:r>
              <a:rPr lang="es-ES" b="1" dirty="0" smtClean="0">
                <a:latin typeface="Bookman Old Style" pitchFamily="18" charset="0"/>
              </a:rPr>
              <a:t>¿Qué podemos/debemos hacer?</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4657" y="931182"/>
            <a:ext cx="10515600" cy="2116818"/>
          </a:xfrm>
        </p:spPr>
        <p:txBody>
          <a:bodyPr>
            <a:noAutofit/>
          </a:bodyPr>
          <a:lstStyle/>
          <a:p>
            <a:pPr algn="just"/>
            <a:r>
              <a:rPr lang="es-ES" sz="3600" b="1" dirty="0" smtClean="0">
                <a:latin typeface="Bookman Old Style" panose="02050604050505020204" pitchFamily="18" charset="0"/>
              </a:rPr>
              <a:t>Los médicos hemos ido cayendo en manos de las compañías farmacéuticas (Intermediarios entre ellas y los pacientes)</a:t>
            </a:r>
            <a:endParaRPr lang="es-ES" sz="3600" b="1" dirty="0">
              <a:latin typeface="Bookman Old Style" panose="02050604050505020204" pitchFamily="18" charset="0"/>
            </a:endParaRPr>
          </a:p>
        </p:txBody>
      </p:sp>
      <p:sp>
        <p:nvSpPr>
          <p:cNvPr id="3" name="Marcador de contenido 2"/>
          <p:cNvSpPr>
            <a:spLocks noGrp="1"/>
          </p:cNvSpPr>
          <p:nvPr>
            <p:ph idx="1"/>
          </p:nvPr>
        </p:nvSpPr>
        <p:spPr>
          <a:xfrm>
            <a:off x="885371" y="3178629"/>
            <a:ext cx="10468429" cy="2998334"/>
          </a:xfrm>
        </p:spPr>
        <p:txBody>
          <a:bodyPr/>
          <a:lstStyle/>
          <a:p>
            <a:pPr marL="0" indent="0"/>
            <a:r>
              <a:rPr lang="es-ES" sz="3600" dirty="0" smtClean="0">
                <a:latin typeface="Bookman Old Style" pitchFamily="18" charset="0"/>
              </a:rPr>
              <a:t>¿Por qué hemos caído en sus manos?</a:t>
            </a:r>
          </a:p>
          <a:p>
            <a:r>
              <a:rPr lang="es-ES" sz="3600" dirty="0">
                <a:latin typeface="Bookman Old Style" pitchFamily="18" charset="0"/>
              </a:rPr>
              <a:t>El </a:t>
            </a:r>
            <a:r>
              <a:rPr lang="es-ES" sz="3600" dirty="0" smtClean="0">
                <a:latin typeface="Bookman Old Style" pitchFamily="18" charset="0"/>
              </a:rPr>
              <a:t>futuro, si seguimos así</a:t>
            </a:r>
            <a:endParaRPr lang="es-ES" sz="3600" dirty="0">
              <a:latin typeface="Bookman Old Style" pitchFamily="18" charset="0"/>
            </a:endParaRPr>
          </a:p>
          <a:p>
            <a:r>
              <a:rPr lang="es-ES" sz="3600" dirty="0" smtClean="0">
                <a:latin typeface="Bookman Old Style" pitchFamily="18" charset="0"/>
              </a:rPr>
              <a:t>Qué hacer para no seguir en sus manos</a:t>
            </a:r>
          </a:p>
          <a:p>
            <a:endParaRPr lang="es-ES" sz="3600" b="1" dirty="0">
              <a:latin typeface="Bookman Old Style" panose="02050604050505020204" pitchFamily="18" charset="0"/>
            </a:endParaRPr>
          </a:p>
        </p:txBody>
      </p:sp>
    </p:spTree>
    <p:extLst>
      <p:ext uri="{BB962C8B-B14F-4D97-AF65-F5344CB8AC3E}">
        <p14:creationId xmlns="" xmlns:p14="http://schemas.microsoft.com/office/powerpoint/2010/main" val="3100793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smtClean="0">
                <a:solidFill>
                  <a:schemeClr val="accent1">
                    <a:lumMod val="75000"/>
                  </a:schemeClr>
                </a:solidFill>
                <a:latin typeface="Bookman Old Style" panose="02050604050505020204" pitchFamily="18" charset="0"/>
              </a:rPr>
              <a:t>¿Por qué hemos caído en sus manos?</a:t>
            </a:r>
            <a:br>
              <a:rPr lang="es-ES" b="1" dirty="0" smtClean="0">
                <a:solidFill>
                  <a:schemeClr val="accent1">
                    <a:lumMod val="75000"/>
                  </a:schemeClr>
                </a:solidFill>
                <a:latin typeface="Bookman Old Style" panose="02050604050505020204" pitchFamily="18" charset="0"/>
              </a:rPr>
            </a:br>
            <a:endParaRPr lang="es-ES" b="1" dirty="0">
              <a:solidFill>
                <a:schemeClr val="accent1">
                  <a:lumMod val="75000"/>
                </a:schemeClr>
              </a:solidFill>
              <a:latin typeface="Bookman Old Style" panose="02050604050505020204" pitchFamily="18" charset="0"/>
            </a:endParaRPr>
          </a:p>
        </p:txBody>
      </p:sp>
      <p:sp>
        <p:nvSpPr>
          <p:cNvPr id="3" name="Marcador de contenido 2"/>
          <p:cNvSpPr>
            <a:spLocks noGrp="1"/>
          </p:cNvSpPr>
          <p:nvPr>
            <p:ph idx="1"/>
          </p:nvPr>
        </p:nvSpPr>
        <p:spPr>
          <a:xfrm>
            <a:off x="914400" y="2191657"/>
            <a:ext cx="10439400" cy="3985306"/>
          </a:xfrm>
        </p:spPr>
        <p:txBody>
          <a:bodyPr>
            <a:normAutofit fontScale="92500" lnSpcReduction="20000"/>
          </a:bodyPr>
          <a:lstStyle/>
          <a:p>
            <a:pPr algn="just"/>
            <a:r>
              <a:rPr lang="es-ES" sz="3200" b="1" dirty="0" smtClean="0">
                <a:latin typeface="Bookman Old Style" panose="02050604050505020204" pitchFamily="18" charset="0"/>
              </a:rPr>
              <a:t>Marketing agresivo (de las CF)</a:t>
            </a:r>
          </a:p>
          <a:p>
            <a:pPr algn="just"/>
            <a:r>
              <a:rPr lang="es-ES" sz="3200" b="1" dirty="0" smtClean="0">
                <a:latin typeface="Bookman Old Style" panose="02050604050505020204" pitchFamily="18" charset="0"/>
              </a:rPr>
              <a:t>Pérdida de poder adquisitivo (de los médicos)</a:t>
            </a:r>
          </a:p>
          <a:p>
            <a:pPr algn="just">
              <a:buNone/>
            </a:pPr>
            <a:r>
              <a:rPr lang="es-ES" sz="3200" dirty="0" smtClean="0">
                <a:latin typeface="Bookman Old Style" panose="02050604050505020204" pitchFamily="18" charset="0"/>
              </a:rPr>
              <a:t>   -  Desunión de los médicos por intereses diversos</a:t>
            </a:r>
          </a:p>
          <a:p>
            <a:pPr algn="just">
              <a:buNone/>
            </a:pPr>
            <a:r>
              <a:rPr lang="es-ES" sz="3200" dirty="0" smtClean="0">
                <a:latin typeface="Bookman Old Style" panose="02050604050505020204" pitchFamily="18" charset="0"/>
              </a:rPr>
              <a:t>   - Sanidad pública: sueldos iguales, no libre elección de médico, exclusividad</a:t>
            </a:r>
          </a:p>
          <a:p>
            <a:pPr algn="just">
              <a:buNone/>
            </a:pPr>
            <a:r>
              <a:rPr lang="es-ES" sz="3200" dirty="0" smtClean="0">
                <a:latin typeface="Bookman Old Style" panose="02050604050505020204" pitchFamily="18" charset="0"/>
              </a:rPr>
              <a:t>    - Compañías de salud privadas</a:t>
            </a:r>
          </a:p>
          <a:p>
            <a:pPr algn="just"/>
            <a:r>
              <a:rPr lang="es-ES" sz="3200" b="1" dirty="0" smtClean="0">
                <a:latin typeface="Bookman Old Style" panose="02050604050505020204" pitchFamily="18" charset="0"/>
              </a:rPr>
              <a:t>Deshonestidad: los médicos somos igual de deshonestos que los demás</a:t>
            </a:r>
          </a:p>
          <a:p>
            <a:pPr algn="just"/>
            <a:r>
              <a:rPr lang="es-ES" sz="3200" b="1" dirty="0" smtClean="0">
                <a:latin typeface="Bookman Old Style" panose="02050604050505020204" pitchFamily="18" charset="0"/>
              </a:rPr>
              <a:t>…</a:t>
            </a:r>
          </a:p>
          <a:p>
            <a:pPr marL="0" indent="0" algn="just">
              <a:buNone/>
            </a:pPr>
            <a:endParaRPr lang="es-ES" sz="3200" b="1" dirty="0" smtClean="0">
              <a:latin typeface="Bookman Old Style" panose="02050604050505020204" pitchFamily="18" charset="0"/>
            </a:endParaRPr>
          </a:p>
          <a:p>
            <a:pPr algn="just"/>
            <a:endParaRPr lang="es-ES" sz="3200" b="1" dirty="0" smtClean="0">
              <a:latin typeface="Bookman Old Style" panose="02050604050505020204" pitchFamily="18" charset="0"/>
            </a:endParaRPr>
          </a:p>
          <a:p>
            <a:pPr marL="0" indent="0" algn="just">
              <a:buNone/>
            </a:pPr>
            <a:endParaRPr lang="es-ES" sz="3200" b="1" dirty="0" smtClean="0">
              <a:latin typeface="Bookman Old Style" panose="02050604050505020204" pitchFamily="18" charset="0"/>
            </a:endParaRPr>
          </a:p>
          <a:p>
            <a:endParaRPr lang="es-ES" dirty="0"/>
          </a:p>
        </p:txBody>
      </p:sp>
    </p:spTree>
    <p:extLst>
      <p:ext uri="{BB962C8B-B14F-4D97-AF65-F5344CB8AC3E}">
        <p14:creationId xmlns="" xmlns:p14="http://schemas.microsoft.com/office/powerpoint/2010/main" val="1341207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smtClean="0">
                <a:latin typeface="Bookman Old Style" panose="02050604050505020204" pitchFamily="18" charset="0"/>
              </a:rPr>
              <a:t/>
            </a:r>
            <a:br>
              <a:rPr lang="es-ES" b="1" dirty="0" smtClean="0">
                <a:latin typeface="Bookman Old Style" panose="02050604050505020204" pitchFamily="18" charset="0"/>
              </a:rPr>
            </a:br>
            <a:r>
              <a:rPr lang="es-ES" b="1" dirty="0" smtClean="0">
                <a:solidFill>
                  <a:schemeClr val="accent1">
                    <a:lumMod val="75000"/>
                  </a:schemeClr>
                </a:solidFill>
                <a:latin typeface="Bookman Old Style" panose="02050604050505020204" pitchFamily="18" charset="0"/>
              </a:rPr>
              <a:t>¿Por qué hemos caído en sus manos?</a:t>
            </a:r>
            <a:br>
              <a:rPr lang="es-ES" b="1" dirty="0" smtClean="0">
                <a:solidFill>
                  <a:schemeClr val="accent1">
                    <a:lumMod val="75000"/>
                  </a:schemeClr>
                </a:solidFill>
                <a:latin typeface="Bookman Old Style" panose="02050604050505020204" pitchFamily="18" charset="0"/>
              </a:rPr>
            </a:br>
            <a:endParaRPr lang="es-ES" b="1" dirty="0">
              <a:solidFill>
                <a:schemeClr val="accent1">
                  <a:lumMod val="75000"/>
                </a:schemeClr>
              </a:solidFill>
              <a:latin typeface="Bookman Old Style" panose="02050604050505020204" pitchFamily="18" charset="0"/>
            </a:endParaRPr>
          </a:p>
        </p:txBody>
      </p:sp>
      <p:sp>
        <p:nvSpPr>
          <p:cNvPr id="3" name="Marcador de contenido 2"/>
          <p:cNvSpPr>
            <a:spLocks noGrp="1"/>
          </p:cNvSpPr>
          <p:nvPr>
            <p:ph idx="1"/>
          </p:nvPr>
        </p:nvSpPr>
        <p:spPr>
          <a:xfrm>
            <a:off x="914400" y="2191657"/>
            <a:ext cx="10439400" cy="3985306"/>
          </a:xfrm>
        </p:spPr>
        <p:txBody>
          <a:bodyPr>
            <a:normAutofit fontScale="92500" lnSpcReduction="20000"/>
          </a:bodyPr>
          <a:lstStyle/>
          <a:p>
            <a:r>
              <a:rPr lang="es-ES" sz="3200" b="1" dirty="0" smtClean="0">
                <a:latin typeface="Bookman Old Style" panose="02050604050505020204" pitchFamily="18" charset="0"/>
              </a:rPr>
              <a:t>Marketing agresivo de las compañías farmacéuticas</a:t>
            </a:r>
          </a:p>
          <a:p>
            <a:pPr algn="just"/>
            <a:r>
              <a:rPr lang="es-ES" sz="3200" b="1" dirty="0" smtClean="0">
                <a:solidFill>
                  <a:schemeClr val="bg2">
                    <a:lumMod val="90000"/>
                  </a:schemeClr>
                </a:solidFill>
                <a:latin typeface="Bookman Old Style" panose="02050604050505020204" pitchFamily="18" charset="0"/>
              </a:rPr>
              <a:t>Pérdida de poder adquisitivo (de nosotros)</a:t>
            </a:r>
          </a:p>
          <a:p>
            <a:pPr algn="just">
              <a:buNone/>
            </a:pPr>
            <a:r>
              <a:rPr lang="es-ES" sz="3200" dirty="0" smtClean="0">
                <a:solidFill>
                  <a:schemeClr val="bg2">
                    <a:lumMod val="90000"/>
                  </a:schemeClr>
                </a:solidFill>
                <a:latin typeface="Bookman Old Style" panose="02050604050505020204" pitchFamily="18" charset="0"/>
              </a:rPr>
              <a:t>   -  Desunión de los médicos por intereses diversos</a:t>
            </a:r>
          </a:p>
          <a:p>
            <a:pPr algn="just">
              <a:buNone/>
            </a:pPr>
            <a:r>
              <a:rPr lang="es-ES" sz="3200" dirty="0" smtClean="0">
                <a:solidFill>
                  <a:schemeClr val="bg2">
                    <a:lumMod val="90000"/>
                  </a:schemeClr>
                </a:solidFill>
                <a:latin typeface="Bookman Old Style" panose="02050604050505020204" pitchFamily="18" charset="0"/>
              </a:rPr>
              <a:t>   - Sanidad pública: sueldos iguales, no libre elección de médico, exclusividad</a:t>
            </a:r>
          </a:p>
          <a:p>
            <a:pPr algn="just">
              <a:buNone/>
            </a:pPr>
            <a:r>
              <a:rPr lang="es-ES" sz="3200" dirty="0" smtClean="0">
                <a:solidFill>
                  <a:schemeClr val="bg2">
                    <a:lumMod val="90000"/>
                  </a:schemeClr>
                </a:solidFill>
                <a:latin typeface="Bookman Old Style" panose="02050604050505020204" pitchFamily="18" charset="0"/>
              </a:rPr>
              <a:t>    - Compañías de salud privadas</a:t>
            </a:r>
          </a:p>
          <a:p>
            <a:pPr algn="just"/>
            <a:r>
              <a:rPr lang="es-ES" sz="3200" b="1" dirty="0" smtClean="0">
                <a:solidFill>
                  <a:schemeClr val="bg2">
                    <a:lumMod val="90000"/>
                  </a:schemeClr>
                </a:solidFill>
                <a:latin typeface="Bookman Old Style" panose="02050604050505020204" pitchFamily="18" charset="0"/>
              </a:rPr>
              <a:t>Somos igual de deshonestos que los demás</a:t>
            </a:r>
          </a:p>
          <a:p>
            <a:pPr algn="just"/>
            <a:r>
              <a:rPr lang="es-ES" sz="3200" b="1" dirty="0" smtClean="0">
                <a:solidFill>
                  <a:schemeClr val="bg2">
                    <a:lumMod val="90000"/>
                  </a:schemeClr>
                </a:solidFill>
                <a:latin typeface="Bookman Old Style" panose="02050604050505020204" pitchFamily="18" charset="0"/>
              </a:rPr>
              <a:t>…</a:t>
            </a:r>
          </a:p>
          <a:p>
            <a:pPr marL="0" indent="0" algn="just">
              <a:buNone/>
            </a:pPr>
            <a:endParaRPr lang="es-ES" sz="3200" b="1" dirty="0" smtClean="0">
              <a:latin typeface="Bookman Old Style" panose="02050604050505020204" pitchFamily="18" charset="0"/>
            </a:endParaRPr>
          </a:p>
          <a:p>
            <a:pPr algn="just"/>
            <a:endParaRPr lang="es-ES" sz="3200" b="1" dirty="0" smtClean="0">
              <a:latin typeface="Bookman Old Style" panose="02050604050505020204" pitchFamily="18" charset="0"/>
            </a:endParaRPr>
          </a:p>
          <a:p>
            <a:pPr marL="0" indent="0" algn="just">
              <a:buNone/>
            </a:pPr>
            <a:endParaRPr lang="es-ES" sz="3200" b="1" dirty="0" smtClean="0">
              <a:latin typeface="Bookman Old Style" panose="02050604050505020204" pitchFamily="18" charset="0"/>
            </a:endParaRPr>
          </a:p>
          <a:p>
            <a:endParaRPr lang="es-ES" dirty="0"/>
          </a:p>
        </p:txBody>
      </p:sp>
    </p:spTree>
    <p:extLst>
      <p:ext uri="{BB962C8B-B14F-4D97-AF65-F5344CB8AC3E}">
        <p14:creationId xmlns="" xmlns:p14="http://schemas.microsoft.com/office/powerpoint/2010/main" val="1341207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Bookman Old Style" pitchFamily="18" charset="0"/>
              </a:rPr>
              <a:t>Marketing agresivo de las CF</a:t>
            </a:r>
            <a:endParaRPr lang="es-ES" b="1" dirty="0">
              <a:latin typeface="Bookman Old Style" pitchFamily="18" charset="0"/>
            </a:endParaRPr>
          </a:p>
        </p:txBody>
      </p:sp>
      <p:sp>
        <p:nvSpPr>
          <p:cNvPr id="3" name="2 Marcador de contenido"/>
          <p:cNvSpPr>
            <a:spLocks noGrp="1"/>
          </p:cNvSpPr>
          <p:nvPr>
            <p:ph idx="1"/>
          </p:nvPr>
        </p:nvSpPr>
        <p:spPr>
          <a:xfrm>
            <a:off x="856342" y="2496456"/>
            <a:ext cx="10497457" cy="3927249"/>
          </a:xfrm>
        </p:spPr>
        <p:txBody>
          <a:bodyPr>
            <a:normAutofit fontScale="92500" lnSpcReduction="20000"/>
          </a:bodyPr>
          <a:lstStyle/>
          <a:p>
            <a:r>
              <a:rPr lang="es-ES" dirty="0" smtClean="0">
                <a:latin typeface="Bookman Old Style" pitchFamily="18" charset="0"/>
              </a:rPr>
              <a:t>Visitadores médicos</a:t>
            </a:r>
          </a:p>
          <a:p>
            <a:r>
              <a:rPr lang="es-ES" dirty="0" smtClean="0">
                <a:latin typeface="Bookman Old Style" pitchFamily="18" charset="0"/>
              </a:rPr>
              <a:t>Invitaciones a congresos y reuniones propias</a:t>
            </a:r>
          </a:p>
          <a:p>
            <a:pPr>
              <a:buNone/>
            </a:pPr>
            <a:r>
              <a:rPr lang="es-ES" dirty="0" smtClean="0">
                <a:latin typeface="Bookman Old Style" pitchFamily="18" charset="0"/>
              </a:rPr>
              <a:t>             </a:t>
            </a:r>
            <a:r>
              <a:rPr lang="es-ES" b="1" dirty="0" smtClean="0">
                <a:latin typeface="Bookman Old Style" pitchFamily="18" charset="0"/>
              </a:rPr>
              <a:t>* Líderes de opinión</a:t>
            </a:r>
          </a:p>
          <a:p>
            <a:r>
              <a:rPr lang="es-ES" dirty="0" smtClean="0">
                <a:latin typeface="Bookman Old Style" pitchFamily="18" charset="0"/>
              </a:rPr>
              <a:t>Cursos </a:t>
            </a:r>
            <a:r>
              <a:rPr lang="es-ES" b="1" dirty="0" smtClean="0">
                <a:latin typeface="Bookman Old Style" pitchFamily="18" charset="0"/>
              </a:rPr>
              <a:t>(sesgados) </a:t>
            </a:r>
            <a:r>
              <a:rPr lang="es-ES" dirty="0" smtClean="0">
                <a:latin typeface="Bookman Old Style" pitchFamily="18" charset="0"/>
              </a:rPr>
              <a:t>de formación continuada</a:t>
            </a:r>
          </a:p>
          <a:p>
            <a:r>
              <a:rPr lang="es-ES" dirty="0" err="1" smtClean="0">
                <a:latin typeface="Bookman Old Style" pitchFamily="18" charset="0"/>
              </a:rPr>
              <a:t>Guidelines</a:t>
            </a:r>
            <a:r>
              <a:rPr lang="es-ES" dirty="0" smtClean="0">
                <a:latin typeface="Bookman Old Style" pitchFamily="18" charset="0"/>
              </a:rPr>
              <a:t> </a:t>
            </a:r>
          </a:p>
          <a:p>
            <a:r>
              <a:rPr lang="es-ES" dirty="0" smtClean="0">
                <a:latin typeface="Bookman Old Style" pitchFamily="18" charset="0"/>
              </a:rPr>
              <a:t>Financiación de Sociedades Médicas</a:t>
            </a:r>
          </a:p>
          <a:p>
            <a:r>
              <a:rPr lang="es-ES" dirty="0" smtClean="0">
                <a:latin typeface="Bookman Old Style" pitchFamily="18" charset="0"/>
              </a:rPr>
              <a:t>Financiación de Revistas Médicas (Chantaje)</a:t>
            </a:r>
          </a:p>
          <a:p>
            <a:r>
              <a:rPr lang="es-ES" dirty="0" smtClean="0">
                <a:latin typeface="Bookman Old Style" pitchFamily="18" charset="0"/>
              </a:rPr>
              <a:t>Financiación de Organizaciones de Pacientes</a:t>
            </a:r>
          </a:p>
          <a:p>
            <a:r>
              <a:rPr lang="es-ES" dirty="0" smtClean="0">
                <a:latin typeface="Bookman Old Style" pitchFamily="18" charset="0"/>
              </a:rPr>
              <a:t>…</a:t>
            </a:r>
          </a:p>
          <a:p>
            <a:endParaRPr lang="es-ES" dirty="0" smtClean="0">
              <a:latin typeface="Bookman Old Style" pitchFamily="18" charset="0"/>
            </a:endParaRPr>
          </a:p>
          <a:p>
            <a:endParaRPr lang="es-ES" dirty="0" smtClean="0">
              <a:latin typeface="Bookman Old Style" pitchFamily="18" charset="0"/>
            </a:endParaRPr>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Bookman Old Style" pitchFamily="18" charset="0"/>
              </a:rPr>
              <a:t>Marketing agresivo de las CF</a:t>
            </a:r>
            <a:endParaRPr lang="es-ES" b="1" dirty="0">
              <a:latin typeface="Bookman Old Style" pitchFamily="18" charset="0"/>
            </a:endParaRPr>
          </a:p>
        </p:txBody>
      </p:sp>
      <p:sp>
        <p:nvSpPr>
          <p:cNvPr id="3" name="2 Marcador de contenido"/>
          <p:cNvSpPr>
            <a:spLocks noGrp="1"/>
          </p:cNvSpPr>
          <p:nvPr>
            <p:ph idx="1"/>
          </p:nvPr>
        </p:nvSpPr>
        <p:spPr>
          <a:xfrm>
            <a:off x="856342" y="2496456"/>
            <a:ext cx="10497457" cy="3927249"/>
          </a:xfrm>
        </p:spPr>
        <p:txBody>
          <a:bodyPr>
            <a:normAutofit lnSpcReduction="10000"/>
          </a:bodyPr>
          <a:lstStyle/>
          <a:p>
            <a:r>
              <a:rPr lang="es-ES" b="1" dirty="0" smtClean="0">
                <a:latin typeface="Bookman Old Style" pitchFamily="18" charset="0"/>
              </a:rPr>
              <a:t>Visitadores médicos</a:t>
            </a:r>
          </a:p>
          <a:p>
            <a:r>
              <a:rPr lang="es-ES" dirty="0" smtClean="0">
                <a:solidFill>
                  <a:schemeClr val="bg2">
                    <a:lumMod val="90000"/>
                  </a:schemeClr>
                </a:solidFill>
                <a:latin typeface="Bookman Old Style" pitchFamily="18" charset="0"/>
              </a:rPr>
              <a:t>Invitaciones a congresos y reuniones propias</a:t>
            </a:r>
          </a:p>
          <a:p>
            <a:pPr>
              <a:buNone/>
            </a:pPr>
            <a:r>
              <a:rPr lang="es-ES" dirty="0" smtClean="0">
                <a:solidFill>
                  <a:schemeClr val="bg2">
                    <a:lumMod val="90000"/>
                  </a:schemeClr>
                </a:solidFill>
                <a:latin typeface="Bookman Old Style" pitchFamily="18" charset="0"/>
              </a:rPr>
              <a:t>             </a:t>
            </a:r>
            <a:r>
              <a:rPr lang="es-ES" b="1" dirty="0" smtClean="0">
                <a:solidFill>
                  <a:schemeClr val="bg2">
                    <a:lumMod val="90000"/>
                  </a:schemeClr>
                </a:solidFill>
                <a:latin typeface="Bookman Old Style" pitchFamily="18" charset="0"/>
              </a:rPr>
              <a:t>* Líderes de opinión</a:t>
            </a:r>
          </a:p>
          <a:p>
            <a:r>
              <a:rPr lang="es-ES" dirty="0" smtClean="0">
                <a:solidFill>
                  <a:schemeClr val="bg2">
                    <a:lumMod val="90000"/>
                  </a:schemeClr>
                </a:solidFill>
                <a:latin typeface="Bookman Old Style" pitchFamily="18" charset="0"/>
              </a:rPr>
              <a:t>Cursos </a:t>
            </a:r>
            <a:r>
              <a:rPr lang="es-ES" b="1" dirty="0" smtClean="0">
                <a:solidFill>
                  <a:schemeClr val="bg2">
                    <a:lumMod val="90000"/>
                  </a:schemeClr>
                </a:solidFill>
                <a:latin typeface="Bookman Old Style" pitchFamily="18" charset="0"/>
              </a:rPr>
              <a:t>sesgados </a:t>
            </a:r>
            <a:r>
              <a:rPr lang="es-ES" dirty="0" smtClean="0">
                <a:solidFill>
                  <a:schemeClr val="bg2">
                    <a:lumMod val="90000"/>
                  </a:schemeClr>
                </a:solidFill>
                <a:latin typeface="Bookman Old Style" pitchFamily="18" charset="0"/>
              </a:rPr>
              <a:t>de formación continuada </a:t>
            </a:r>
          </a:p>
          <a:p>
            <a:r>
              <a:rPr lang="es-ES" dirty="0" smtClean="0">
                <a:solidFill>
                  <a:schemeClr val="bg2">
                    <a:lumMod val="90000"/>
                  </a:schemeClr>
                </a:solidFill>
                <a:latin typeface="Bookman Old Style" pitchFamily="18" charset="0"/>
              </a:rPr>
              <a:t>Financiación de Sociedades Médicas</a:t>
            </a:r>
          </a:p>
          <a:p>
            <a:r>
              <a:rPr lang="es-ES" dirty="0" smtClean="0">
                <a:solidFill>
                  <a:schemeClr val="bg2">
                    <a:lumMod val="90000"/>
                  </a:schemeClr>
                </a:solidFill>
                <a:latin typeface="Bookman Old Style" pitchFamily="18" charset="0"/>
              </a:rPr>
              <a:t>Financiación de Revistas Médicas (Chantaje)</a:t>
            </a:r>
          </a:p>
          <a:p>
            <a:r>
              <a:rPr lang="es-ES" dirty="0" smtClean="0">
                <a:solidFill>
                  <a:schemeClr val="bg2">
                    <a:lumMod val="90000"/>
                  </a:schemeClr>
                </a:solidFill>
                <a:latin typeface="Bookman Old Style" pitchFamily="18" charset="0"/>
              </a:rPr>
              <a:t>Financiación de Organizaciones de Pacientes</a:t>
            </a:r>
          </a:p>
          <a:p>
            <a:r>
              <a:rPr lang="es-ES" dirty="0" smtClean="0">
                <a:solidFill>
                  <a:schemeClr val="bg2">
                    <a:lumMod val="90000"/>
                  </a:schemeClr>
                </a:solidFill>
                <a:latin typeface="Bookman Old Style" pitchFamily="18" charset="0"/>
              </a:rPr>
              <a:t>…</a:t>
            </a:r>
          </a:p>
          <a:p>
            <a:endParaRPr lang="es-ES" dirty="0" smtClean="0">
              <a:latin typeface="Bookman Old Style" pitchFamily="18" charset="0"/>
            </a:endParaRPr>
          </a:p>
          <a:p>
            <a:endParaRPr lang="es-ES" dirty="0" smtClean="0">
              <a:latin typeface="Bookman Old Style" pitchFamily="18" charset="0"/>
            </a:endParaRPr>
          </a:p>
          <a:p>
            <a:endParaRPr lang="es-ES" dirty="0" smtClean="0"/>
          </a:p>
          <a:p>
            <a:endParaRPr lang="es-ES" dirty="0" smtClean="0"/>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
            </a:r>
            <a:br>
              <a:rPr lang="es-ES" dirty="0" smtClean="0"/>
            </a:br>
            <a:r>
              <a:rPr lang="es-ES" dirty="0" smtClean="0">
                <a:latin typeface="Bookman Old Style" panose="02050604050505020204" pitchFamily="18" charset="0"/>
              </a:rPr>
              <a:t>New York Times (28 de enero 2006)</a:t>
            </a:r>
            <a:endParaRPr lang="es-ES" dirty="0">
              <a:latin typeface="Bookman Old Style" panose="02050604050505020204" pitchFamily="18" charset="0"/>
            </a:endParaRPr>
          </a:p>
        </p:txBody>
      </p:sp>
      <p:sp>
        <p:nvSpPr>
          <p:cNvPr id="3" name="Marcador de contenido 2"/>
          <p:cNvSpPr>
            <a:spLocks noGrp="1"/>
          </p:cNvSpPr>
          <p:nvPr>
            <p:ph idx="1"/>
          </p:nvPr>
        </p:nvSpPr>
        <p:spPr/>
        <p:txBody>
          <a:bodyPr>
            <a:normAutofit fontScale="92500" lnSpcReduction="20000"/>
          </a:bodyPr>
          <a:lstStyle/>
          <a:p>
            <a:pPr marL="0" indent="0">
              <a:buNone/>
            </a:pPr>
            <a:endParaRPr lang="es-ES" dirty="0" smtClean="0">
              <a:latin typeface="Bookman Old Style" panose="02050604050505020204" pitchFamily="18" charset="0"/>
            </a:endParaRPr>
          </a:p>
          <a:p>
            <a:pPr marL="0" indent="0">
              <a:buNone/>
            </a:pPr>
            <a:r>
              <a:rPr lang="es-ES" sz="3200" dirty="0" smtClean="0">
                <a:latin typeface="Bookman Old Style" panose="02050604050505020204" pitchFamily="18" charset="0"/>
              </a:rPr>
              <a:t>“El objetivo es conseguir cincuenta o más recetas a la semana en cada zona […]. Y si no llegáis a ese número, tendréis que preguntaros si </a:t>
            </a:r>
            <a:r>
              <a:rPr lang="es-ES" sz="3200" b="1" dirty="0" smtClean="0">
                <a:latin typeface="Bookman Old Style" panose="02050604050505020204" pitchFamily="18" charset="0"/>
              </a:rPr>
              <a:t>esa relación de confianza que decís tener con los médicos es realmente tan buena</a:t>
            </a:r>
            <a:r>
              <a:rPr lang="es-ES" sz="3200" dirty="0" smtClean="0">
                <a:latin typeface="Bookman Old Style" panose="02050604050505020204" pitchFamily="18" charset="0"/>
              </a:rPr>
              <a:t>. </a:t>
            </a:r>
            <a:r>
              <a:rPr lang="es-ES" sz="3200" b="1" dirty="0" smtClean="0">
                <a:latin typeface="Bookman Old Style" panose="02050604050505020204" pitchFamily="18" charset="0"/>
              </a:rPr>
              <a:t>¡Hacedlos responsables de todo el tiempo invertido, de las muestras, de las comidas y cenas y de los eventos que les habéis proporcionado y cerrad el trato!</a:t>
            </a:r>
            <a:r>
              <a:rPr lang="es-ES" sz="3200" dirty="0" smtClean="0">
                <a:latin typeface="Bookman Old Style" panose="02050604050505020204" pitchFamily="18" charset="0"/>
              </a:rPr>
              <a:t> </a:t>
            </a:r>
            <a:r>
              <a:rPr lang="es-ES" sz="3200" b="1" dirty="0" smtClean="0">
                <a:latin typeface="Bookman Old Style" panose="02050604050505020204" pitchFamily="18" charset="0"/>
              </a:rPr>
              <a:t>¡Está en vuestras manos!” </a:t>
            </a:r>
          </a:p>
          <a:p>
            <a:pPr marL="0" indent="0">
              <a:buNone/>
            </a:pPr>
            <a:endParaRPr lang="es-ES" sz="3200" b="1" dirty="0" smtClean="0">
              <a:latin typeface="Bookman Old Style" panose="02050604050505020204" pitchFamily="18" charset="0"/>
            </a:endParaRPr>
          </a:p>
          <a:p>
            <a:pPr marL="0" indent="0">
              <a:buNone/>
            </a:pPr>
            <a:r>
              <a:rPr lang="es-ES" sz="3500" i="1" dirty="0" smtClean="0">
                <a:latin typeface="Bookman Old Style" panose="02050604050505020204" pitchFamily="18" charset="0"/>
              </a:rPr>
              <a:t>(Mensaje del Gerente Regional de Novo </a:t>
            </a:r>
            <a:r>
              <a:rPr lang="es-ES" sz="3500" i="1" dirty="0" err="1" smtClean="0">
                <a:latin typeface="Bookman Old Style" panose="02050604050505020204" pitchFamily="18" charset="0"/>
              </a:rPr>
              <a:t>Nordisk</a:t>
            </a:r>
            <a:r>
              <a:rPr lang="es-ES" sz="3500" i="1" dirty="0" smtClean="0">
                <a:latin typeface="Bookman Old Style" panose="02050604050505020204" pitchFamily="18" charset="0"/>
              </a:rPr>
              <a:t> a sus visitadores médicos)</a:t>
            </a:r>
          </a:p>
          <a:p>
            <a:pPr marL="0" indent="0">
              <a:buNone/>
            </a:pPr>
            <a:endParaRPr lang="es-ES" dirty="0">
              <a:latin typeface="Bookman Old Style" panose="02050604050505020204" pitchFamily="18" charset="0"/>
            </a:endParaRPr>
          </a:p>
        </p:txBody>
      </p:sp>
    </p:spTree>
    <p:extLst>
      <p:ext uri="{BB962C8B-B14F-4D97-AF65-F5344CB8AC3E}">
        <p14:creationId xmlns="" xmlns:p14="http://schemas.microsoft.com/office/powerpoint/2010/main" val="4121721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2136</Words>
  <Application>Microsoft Office PowerPoint</Application>
  <PresentationFormat>Personalizado</PresentationFormat>
  <Paragraphs>243</Paragraphs>
  <Slides>39</Slides>
  <Notes>18</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           Relación de los médicos con la industria farmacéutica  XXIII Congresso de Pneumologia do Norte e XXXI Jornadas Galaico-Durienses  2-4 Março 2016  </vt:lpstr>
      <vt:lpstr>Diapositiva 2</vt:lpstr>
      <vt:lpstr>Diapositiva 3</vt:lpstr>
      <vt:lpstr>Los médicos hemos ido cayendo en manos de las compañías farmacéuticas (Intermediarios entre ellas y los pacientes)</vt:lpstr>
      <vt:lpstr>  ¿Por qué hemos caído en sus manos? </vt:lpstr>
      <vt:lpstr>  ¿Por qué hemos caído en sus manos? </vt:lpstr>
      <vt:lpstr>Marketing agresivo de las CF</vt:lpstr>
      <vt:lpstr>Marketing agresivo de las CF</vt:lpstr>
      <vt:lpstr> New York Times (28 de enero 2006)</vt:lpstr>
      <vt:lpstr>Diapositiva 10</vt:lpstr>
      <vt:lpstr>Diapositiva 11</vt:lpstr>
      <vt:lpstr>Marketing agresivo de las CF</vt:lpstr>
      <vt:lpstr>“Líderes de opinión” (La mayor parte -¿todos?- creados o promovidos por la propia industria farmacéutica) </vt:lpstr>
      <vt:lpstr>      K.O.L. (Líder de Opinión) 2011  de Federico Relimpio Astolfi.  Editorial Anantes  http://joaquinlamela.blogspot.com.es/2013/10/k-o-l-lider-de-opinion_6.html  “La masa busca al líder, no porque lo estime sino por interés; y el líder acepta a la masa por vanidad o por necesidad” (Napoleón)</vt:lpstr>
      <vt:lpstr>Marketing agresivo de las CF</vt:lpstr>
      <vt:lpstr>Diapositiva 16</vt:lpstr>
      <vt:lpstr>Marketing agresivo de las CF</vt:lpstr>
      <vt:lpstr>  ¿Por qué hemos caído en sus manos? </vt:lpstr>
      <vt:lpstr>  ¿Por qué hemos caído en sus manos? </vt:lpstr>
      <vt:lpstr>Diapositiva 20</vt:lpstr>
      <vt:lpstr> William Osler</vt:lpstr>
      <vt:lpstr>     El futuro, si seguimos así                      </vt:lpstr>
      <vt:lpstr>  Richard Smith (Médico, Exdirector BMJ)</vt:lpstr>
      <vt:lpstr>Diapositiva 24</vt:lpstr>
      <vt:lpstr> Aynd Rand</vt:lpstr>
      <vt:lpstr> Leonard Peikoff</vt:lpstr>
      <vt:lpstr>Diapositiva 27</vt:lpstr>
      <vt:lpstr>Diapositiva 28</vt:lpstr>
      <vt:lpstr>¿Qué podemos/debemos hacer?</vt:lpstr>
      <vt:lpstr> Mis conclusiones</vt:lpstr>
      <vt:lpstr>Diapositiva 31</vt:lpstr>
      <vt:lpstr>Diapositiva 32</vt:lpstr>
      <vt:lpstr>Diapositiva 33</vt:lpstr>
      <vt:lpstr>Diapositiva 34</vt:lpstr>
      <vt:lpstr>Diapositiva 35</vt:lpstr>
      <vt:lpstr> El Loco de la Colina a Manuel Vicent</vt:lpstr>
      <vt:lpstr>Diapositiva 37</vt:lpstr>
      <vt:lpstr>Diapositiva 38</vt:lpstr>
      <vt:lpstr>Soluciones  ¿Qué podemos/debemos hacer?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Relación médicos e industria farmacéutica</dc:title>
  <dc:creator>Joaquín Lamela López</dc:creator>
  <cp:lastModifiedBy>Joaquín Lamela</cp:lastModifiedBy>
  <cp:revision>57</cp:revision>
  <dcterms:created xsi:type="dcterms:W3CDTF">2015-10-16T13:27:52Z</dcterms:created>
  <dcterms:modified xsi:type="dcterms:W3CDTF">2016-03-01T10:12:53Z</dcterms:modified>
</cp:coreProperties>
</file>